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147469540" r:id="rId2"/>
    <p:sldId id="575" r:id="rId3"/>
    <p:sldId id="2147469583" r:id="rId4"/>
    <p:sldId id="490" r:id="rId5"/>
    <p:sldId id="2147469584" r:id="rId6"/>
    <p:sldId id="2147469557" r:id="rId7"/>
    <p:sldId id="2147469595" r:id="rId8"/>
    <p:sldId id="257" r:id="rId9"/>
    <p:sldId id="2147469586" r:id="rId10"/>
    <p:sldId id="2147469587" r:id="rId11"/>
    <p:sldId id="2147469588" r:id="rId12"/>
    <p:sldId id="2147469558" r:id="rId13"/>
    <p:sldId id="2147469559" r:id="rId14"/>
    <p:sldId id="2147469560" r:id="rId15"/>
    <p:sldId id="478" r:id="rId16"/>
    <p:sldId id="2147469593" r:id="rId17"/>
    <p:sldId id="256" r:id="rId18"/>
    <p:sldId id="2147469594" r:id="rId19"/>
    <p:sldId id="2147469590" r:id="rId20"/>
    <p:sldId id="2147469591" r:id="rId21"/>
    <p:sldId id="2147469592" r:id="rId22"/>
    <p:sldId id="2147469589" r:id="rId23"/>
    <p:sldId id="402" r:id="rId24"/>
    <p:sldId id="2147469585" r:id="rId25"/>
    <p:sldId id="327" r:id="rId26"/>
    <p:sldId id="458" r:id="rId27"/>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3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EDC34F-FA93-42C0-AE00-73BB8B4347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DO"/>
          </a:p>
        </p:txBody>
      </p:sp>
      <p:sp>
        <p:nvSpPr>
          <p:cNvPr id="3" name="Subtítulo 2">
            <a:extLst>
              <a:ext uri="{FF2B5EF4-FFF2-40B4-BE49-F238E27FC236}">
                <a16:creationId xmlns:a16="http://schemas.microsoft.com/office/drawing/2014/main" id="{6DAF0CB3-AF70-4CAE-83AB-94832E840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DO"/>
          </a:p>
        </p:txBody>
      </p:sp>
      <p:sp>
        <p:nvSpPr>
          <p:cNvPr id="4" name="Marcador de fecha 3">
            <a:extLst>
              <a:ext uri="{FF2B5EF4-FFF2-40B4-BE49-F238E27FC236}">
                <a16:creationId xmlns:a16="http://schemas.microsoft.com/office/drawing/2014/main" id="{7F4C3550-2FB4-4959-AD29-6C4B62ED212D}"/>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A13DD86F-D81C-4DD0-BC7D-DFA1DF30DA46}"/>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1ABFA3F5-3B00-45BC-B23E-3E5523084C9B}"/>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545582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FC80A-B2AA-4656-90E6-1EE70510FA1A}"/>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AEC55CA2-D124-4D76-8259-B20449F5831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6F296052-359B-4EF4-9D18-8B599BEFA926}"/>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CCD8D561-D2F9-44EC-ADC0-1939E992DF32}"/>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3B18A54E-F543-4D36-B569-AD73C648FC2D}"/>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214819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4447BFE-9D09-46F2-98AA-AC9A6958C9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8542CC4A-F397-4113-BE2A-BDC8B2BF5D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E576330A-9B64-47B9-A23F-75E7572E03B3}"/>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C235F54A-0A70-4108-A1F8-6B9B5F2F2103}"/>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755752AA-F569-40AC-B8E1-BD3C1EF0B5B5}"/>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3018079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B8B64-4B68-430F-8450-20C1D3169EEC}"/>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18392565-8616-4746-A358-DFD0AE739A9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A2A478ED-302E-4388-9AD7-515ED80467D1}"/>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F3A5749C-9989-4009-9CA7-B8F291265749}"/>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1696F235-6293-45E5-AA2E-616267EA720B}"/>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247447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3D516-F374-4059-B821-FCABF3CC5C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A802B60D-8780-4D5A-AFE2-F608A0F1B8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94D58AF-98F6-4B39-BE37-F24949E2F7A2}"/>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E06C5083-1725-4D5E-B5C3-CB2A4D4C314A}"/>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47B1129F-EDEB-40FD-BEB8-78AEF88C931F}"/>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231050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00277-3CD3-494E-B368-69FE0008CC01}"/>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056F15FB-8CEC-4F30-AC19-BBD676A8CEF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contenido 3">
            <a:extLst>
              <a:ext uri="{FF2B5EF4-FFF2-40B4-BE49-F238E27FC236}">
                <a16:creationId xmlns:a16="http://schemas.microsoft.com/office/drawing/2014/main" id="{AC26DEB1-2627-4D3B-ADC0-B736D2E9BA2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fecha 4">
            <a:extLst>
              <a:ext uri="{FF2B5EF4-FFF2-40B4-BE49-F238E27FC236}">
                <a16:creationId xmlns:a16="http://schemas.microsoft.com/office/drawing/2014/main" id="{5B828F2B-9B9D-4C9C-BBBA-A2137CCB97F1}"/>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6" name="Marcador de pie de página 5">
            <a:extLst>
              <a:ext uri="{FF2B5EF4-FFF2-40B4-BE49-F238E27FC236}">
                <a16:creationId xmlns:a16="http://schemas.microsoft.com/office/drawing/2014/main" id="{62CB56A0-2A83-4C5B-B22B-AAE325D7A97D}"/>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6F8D92B9-C3E8-405C-884F-6CBD86E8F134}"/>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1799352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BDC697-5B7D-4B33-BC6F-EA17927D8C1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8D2BCC42-8F09-49CD-949E-CC66A2819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BA3C1F1-6C24-40EF-8039-8C212420DCE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texto 4">
            <a:extLst>
              <a:ext uri="{FF2B5EF4-FFF2-40B4-BE49-F238E27FC236}">
                <a16:creationId xmlns:a16="http://schemas.microsoft.com/office/drawing/2014/main" id="{5A3825EA-A5A9-4912-8F60-0131B7E2F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D0D3059-23A6-450F-9A20-42324755892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7" name="Marcador de fecha 6">
            <a:extLst>
              <a:ext uri="{FF2B5EF4-FFF2-40B4-BE49-F238E27FC236}">
                <a16:creationId xmlns:a16="http://schemas.microsoft.com/office/drawing/2014/main" id="{D0CBC45E-583D-4DA9-B18A-050894C7D516}"/>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8" name="Marcador de pie de página 7">
            <a:extLst>
              <a:ext uri="{FF2B5EF4-FFF2-40B4-BE49-F238E27FC236}">
                <a16:creationId xmlns:a16="http://schemas.microsoft.com/office/drawing/2014/main" id="{D87E35AC-899C-43FB-A04B-8DC33E3FF0DD}"/>
              </a:ext>
            </a:extLst>
          </p:cNvPr>
          <p:cNvSpPr>
            <a:spLocks noGrp="1"/>
          </p:cNvSpPr>
          <p:nvPr>
            <p:ph type="ftr" sz="quarter" idx="11"/>
          </p:nvPr>
        </p:nvSpPr>
        <p:spPr/>
        <p:txBody>
          <a:bodyPr/>
          <a:lstStyle/>
          <a:p>
            <a:endParaRPr lang="es-DO"/>
          </a:p>
        </p:txBody>
      </p:sp>
      <p:sp>
        <p:nvSpPr>
          <p:cNvPr id="9" name="Marcador de número de diapositiva 8">
            <a:extLst>
              <a:ext uri="{FF2B5EF4-FFF2-40B4-BE49-F238E27FC236}">
                <a16:creationId xmlns:a16="http://schemas.microsoft.com/office/drawing/2014/main" id="{D7F4419F-1ADE-4917-8069-B4E9B93446F1}"/>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353065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28945-F127-40D9-9FD0-93877E04C12F}"/>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fecha 2">
            <a:extLst>
              <a:ext uri="{FF2B5EF4-FFF2-40B4-BE49-F238E27FC236}">
                <a16:creationId xmlns:a16="http://schemas.microsoft.com/office/drawing/2014/main" id="{30800952-D0BE-4CC6-B54A-1F9899A03238}"/>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4" name="Marcador de pie de página 3">
            <a:extLst>
              <a:ext uri="{FF2B5EF4-FFF2-40B4-BE49-F238E27FC236}">
                <a16:creationId xmlns:a16="http://schemas.microsoft.com/office/drawing/2014/main" id="{E4403358-5C81-4644-A98E-7EABE8CF4C50}"/>
              </a:ext>
            </a:extLst>
          </p:cNvPr>
          <p:cNvSpPr>
            <a:spLocks noGrp="1"/>
          </p:cNvSpPr>
          <p:nvPr>
            <p:ph type="ftr" sz="quarter" idx="11"/>
          </p:nvPr>
        </p:nvSpPr>
        <p:spPr/>
        <p:txBody>
          <a:bodyPr/>
          <a:lstStyle/>
          <a:p>
            <a:endParaRPr lang="es-DO"/>
          </a:p>
        </p:txBody>
      </p:sp>
      <p:sp>
        <p:nvSpPr>
          <p:cNvPr id="5" name="Marcador de número de diapositiva 4">
            <a:extLst>
              <a:ext uri="{FF2B5EF4-FFF2-40B4-BE49-F238E27FC236}">
                <a16:creationId xmlns:a16="http://schemas.microsoft.com/office/drawing/2014/main" id="{4F1F90BE-5B25-4D81-9819-711BB6F0C505}"/>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390225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B64F2E9-4546-4D32-93CB-F1E2AEA67022}"/>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3" name="Marcador de pie de página 2">
            <a:extLst>
              <a:ext uri="{FF2B5EF4-FFF2-40B4-BE49-F238E27FC236}">
                <a16:creationId xmlns:a16="http://schemas.microsoft.com/office/drawing/2014/main" id="{F5A2DD13-53AF-435F-BC8F-8A03F960388F}"/>
              </a:ext>
            </a:extLst>
          </p:cNvPr>
          <p:cNvSpPr>
            <a:spLocks noGrp="1"/>
          </p:cNvSpPr>
          <p:nvPr>
            <p:ph type="ftr" sz="quarter" idx="11"/>
          </p:nvPr>
        </p:nvSpPr>
        <p:spPr/>
        <p:txBody>
          <a:bodyPr/>
          <a:lstStyle/>
          <a:p>
            <a:endParaRPr lang="es-DO"/>
          </a:p>
        </p:txBody>
      </p:sp>
      <p:sp>
        <p:nvSpPr>
          <p:cNvPr id="4" name="Marcador de número de diapositiva 3">
            <a:extLst>
              <a:ext uri="{FF2B5EF4-FFF2-40B4-BE49-F238E27FC236}">
                <a16:creationId xmlns:a16="http://schemas.microsoft.com/office/drawing/2014/main" id="{8915FF43-D305-4FAC-827C-70C5AB59BA19}"/>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2584802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B5F97-311B-4EAB-B8A2-F37AD47FD0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2961F576-6CB7-430C-AA9A-ED7FA645D7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texto 3">
            <a:extLst>
              <a:ext uri="{FF2B5EF4-FFF2-40B4-BE49-F238E27FC236}">
                <a16:creationId xmlns:a16="http://schemas.microsoft.com/office/drawing/2014/main" id="{D9A26F15-6DB2-47AF-BC46-03BE6EDA0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F9CDD8F-0A5B-4F25-8EF7-457783837421}"/>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6" name="Marcador de pie de página 5">
            <a:extLst>
              <a:ext uri="{FF2B5EF4-FFF2-40B4-BE49-F238E27FC236}">
                <a16:creationId xmlns:a16="http://schemas.microsoft.com/office/drawing/2014/main" id="{A3ED1161-E26B-48BC-A6EC-AF303E1C68BF}"/>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B3285273-1C38-4A4C-8A6D-1A6333F5BE81}"/>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26622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300DD2-CCD4-4104-A5B7-9D311E522EE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posición de imagen 2">
            <a:extLst>
              <a:ext uri="{FF2B5EF4-FFF2-40B4-BE49-F238E27FC236}">
                <a16:creationId xmlns:a16="http://schemas.microsoft.com/office/drawing/2014/main" id="{3051FE3A-6EF1-4BE7-B819-1C1841499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Marcador de texto 3">
            <a:extLst>
              <a:ext uri="{FF2B5EF4-FFF2-40B4-BE49-F238E27FC236}">
                <a16:creationId xmlns:a16="http://schemas.microsoft.com/office/drawing/2014/main" id="{66A4FBDB-F068-4A2B-8C7B-2F9401ED4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2E1DFAC-56BF-4824-B8E8-6940916EB6C4}"/>
              </a:ext>
            </a:extLst>
          </p:cNvPr>
          <p:cNvSpPr>
            <a:spLocks noGrp="1"/>
          </p:cNvSpPr>
          <p:nvPr>
            <p:ph type="dt" sz="half" idx="10"/>
          </p:nvPr>
        </p:nvSpPr>
        <p:spPr/>
        <p:txBody>
          <a:bodyPr/>
          <a:lstStyle/>
          <a:p>
            <a:fld id="{85F8697A-49F2-4B8E-A457-38B31CA8BAA9}" type="datetimeFigureOut">
              <a:rPr lang="es-DO" smtClean="0"/>
              <a:t>4/4/2025</a:t>
            </a:fld>
            <a:endParaRPr lang="es-DO"/>
          </a:p>
        </p:txBody>
      </p:sp>
      <p:sp>
        <p:nvSpPr>
          <p:cNvPr id="6" name="Marcador de pie de página 5">
            <a:extLst>
              <a:ext uri="{FF2B5EF4-FFF2-40B4-BE49-F238E27FC236}">
                <a16:creationId xmlns:a16="http://schemas.microsoft.com/office/drawing/2014/main" id="{9F60D75B-02DF-444D-9C6A-908E229E5999}"/>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EC47A4B4-419C-4FCA-94DE-3E192564936B}"/>
              </a:ext>
            </a:extLst>
          </p:cNvPr>
          <p:cNvSpPr>
            <a:spLocks noGrp="1"/>
          </p:cNvSpPr>
          <p:nvPr>
            <p:ph type="sldNum" sz="quarter" idx="12"/>
          </p:nvPr>
        </p:nvSpPr>
        <p:spPr/>
        <p:txBody>
          <a:bodyPr/>
          <a:lstStyle/>
          <a:p>
            <a:fld id="{88FA2E7D-22F3-4442-9CA2-D090158C40DB}" type="slidenum">
              <a:rPr lang="es-DO" smtClean="0"/>
              <a:t>‹Nº›</a:t>
            </a:fld>
            <a:endParaRPr lang="es-DO"/>
          </a:p>
        </p:txBody>
      </p:sp>
    </p:spTree>
    <p:extLst>
      <p:ext uri="{BB962C8B-B14F-4D97-AF65-F5344CB8AC3E}">
        <p14:creationId xmlns:p14="http://schemas.microsoft.com/office/powerpoint/2010/main" val="154369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9F81DA-D3C5-4567-AD8D-B7EC4D725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2B2B5F20-B0BE-48DA-9A5F-6080215A46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DB8A7B45-3503-4FF0-9F7D-EDFB1C0AF5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8697A-49F2-4B8E-A457-38B31CA8BAA9}" type="datetimeFigureOut">
              <a:rPr lang="es-DO" smtClean="0"/>
              <a:t>4/4/2025</a:t>
            </a:fld>
            <a:endParaRPr lang="es-DO"/>
          </a:p>
        </p:txBody>
      </p:sp>
      <p:sp>
        <p:nvSpPr>
          <p:cNvPr id="5" name="Marcador de pie de página 4">
            <a:extLst>
              <a:ext uri="{FF2B5EF4-FFF2-40B4-BE49-F238E27FC236}">
                <a16:creationId xmlns:a16="http://schemas.microsoft.com/office/drawing/2014/main" id="{74063DBE-B081-4599-8F99-36F914BAE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Marcador de número de diapositiva 5">
            <a:extLst>
              <a:ext uri="{FF2B5EF4-FFF2-40B4-BE49-F238E27FC236}">
                <a16:creationId xmlns:a16="http://schemas.microsoft.com/office/drawing/2014/main" id="{BA8D5F58-7D2E-4282-871C-8ACB102A3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A2E7D-22F3-4442-9CA2-D090158C40DB}" type="slidenum">
              <a:rPr lang="es-DO" smtClean="0"/>
              <a:t>‹Nº›</a:t>
            </a:fld>
            <a:endParaRPr lang="es-DO"/>
          </a:p>
        </p:txBody>
      </p:sp>
    </p:spTree>
    <p:extLst>
      <p:ext uri="{BB962C8B-B14F-4D97-AF65-F5344CB8AC3E}">
        <p14:creationId xmlns:p14="http://schemas.microsoft.com/office/powerpoint/2010/main" val="3634496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tnet.microsoft.com/es-es/learn/maui/first-app-tutorial/instal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vysor.io/download/"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mp"/><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3.gif"/><Relationship Id="rId3" Type="http://schemas.openxmlformats.org/officeDocument/2006/relationships/image" Target="../media/image22.png"/><Relationship Id="rId21" Type="http://schemas.openxmlformats.org/officeDocument/2006/relationships/image" Target="../media/image36.png"/><Relationship Id="rId7" Type="http://schemas.openxmlformats.org/officeDocument/2006/relationships/image" Target="../media/image25.png"/><Relationship Id="rId12" Type="http://schemas.microsoft.com/office/2007/relationships/hdphoto" Target="../media/hdphoto2.wdp"/><Relationship Id="rId17"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hyperlink" Target="https://www.youtube.com/@JuancitoPenaV" TargetMode="External"/><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microsoft.com/office/2007/relationships/hdphoto" Target="../media/hdphoto3.wdp"/><Relationship Id="rId23" Type="http://schemas.openxmlformats.org/officeDocument/2006/relationships/image" Target="../media/image38.png"/><Relationship Id="rId10" Type="http://schemas.openxmlformats.org/officeDocument/2006/relationships/image" Target="../media/image28.png"/><Relationship Id="rId19"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1.png"/><Relationship Id="rId22"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gif"/><Relationship Id="rId4" Type="http://schemas.openxmlformats.org/officeDocument/2006/relationships/image" Target="../media/image70.gif"/></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8740" y="-27894"/>
            <a:ext cx="12200739" cy="6885893"/>
            <a:chOff x="-8740" y="-36947"/>
            <a:chExt cx="12200739" cy="6885893"/>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7"/>
              <a:ext cx="12200739" cy="688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547B8691-3C40-97F8-5417-2A63659E055B}"/>
                </a:ext>
              </a:extLst>
            </p:cNvPr>
            <p:cNvSpPr txBox="1"/>
            <p:nvPr/>
          </p:nvSpPr>
          <p:spPr>
            <a:xfrm>
              <a:off x="329535" y="3272963"/>
              <a:ext cx="11532927" cy="830997"/>
            </a:xfrm>
            <a:prstGeom prst="rect">
              <a:avLst/>
            </a:prstGeom>
            <a:noFill/>
          </p:spPr>
          <p:txBody>
            <a:bodyPr wrap="square" rtlCol="0">
              <a:spAutoFit/>
            </a:bodyPr>
            <a:lstStyle/>
            <a:p>
              <a:pPr algn="ctr"/>
              <a:r>
                <a:rPr lang="es-ES" sz="4800" b="1" dirty="0">
                  <a:solidFill>
                    <a:schemeClr val="accent5">
                      <a:lumMod val="20000"/>
                      <a:lumOff val="80000"/>
                    </a:schemeClr>
                  </a:solidFill>
                  <a:effectLst>
                    <a:outerShdw blurRad="38100" dist="38100" dir="2700000" algn="tl">
                      <a:srgbClr val="000000">
                        <a:alpha val="43137"/>
                      </a:srgbClr>
                    </a:outerShdw>
                  </a:effectLst>
                </a:rPr>
                <a:t>Introducción a la Programación Móvil</a:t>
              </a:r>
              <a:endParaRPr lang="es-DO" sz="4800" b="1" dirty="0">
                <a:solidFill>
                  <a:schemeClr val="accent5">
                    <a:lumMod val="20000"/>
                    <a:lumOff val="80000"/>
                  </a:schemeClr>
                </a:solidFill>
                <a:effectLst>
                  <a:outerShdw blurRad="38100" dist="38100" dir="2700000" algn="tl">
                    <a:srgbClr val="000000">
                      <a:alpha val="43137"/>
                    </a:srgbClr>
                  </a:outerShdw>
                </a:effectLst>
              </a:endParaRPr>
            </a:p>
          </p:txBody>
        </p:sp>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17" y="1472785"/>
              <a:ext cx="1660698" cy="1655341"/>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38544" y="193481"/>
              <a:ext cx="11896437" cy="1015663"/>
            </a:xfrm>
            <a:prstGeom prst="rect">
              <a:avLst/>
            </a:prstGeom>
            <a:noFill/>
          </p:spPr>
          <p:txBody>
            <a:bodyPr wrap="square" rtlCol="0">
              <a:spAutoFit/>
            </a:bodyPr>
            <a:lstStyle/>
            <a:p>
              <a:pPr algn="ctr"/>
              <a:r>
                <a:rPr lang="en-US" sz="6000" b="1" dirty="0">
                  <a:solidFill>
                    <a:schemeClr val="bg1"/>
                  </a:solidFill>
                  <a:effectLst>
                    <a:outerShdw blurRad="38100" dist="38100" dir="2700000" algn="tl">
                      <a:srgbClr val="000000">
                        <a:alpha val="43137"/>
                      </a:srgbClr>
                    </a:outerShdw>
                  </a:effectLst>
                </a:rPr>
                <a:t>Programación Dispositivos M</a:t>
              </a:r>
              <a:r>
                <a:rPr lang="es-ES" sz="6000" b="1" dirty="0">
                  <a:solidFill>
                    <a:schemeClr val="accent5">
                      <a:lumMod val="20000"/>
                      <a:lumOff val="80000"/>
                    </a:schemeClr>
                  </a:solidFill>
                  <a:effectLst>
                    <a:outerShdw blurRad="38100" dist="38100" dir="2700000" algn="tl">
                      <a:srgbClr val="000000">
                        <a:alpha val="43137"/>
                      </a:srgbClr>
                    </a:outerShdw>
                  </a:effectLst>
                </a:rPr>
                <a:t>ó</a:t>
              </a:r>
              <a:r>
                <a:rPr lang="en-US" sz="6000" b="1" dirty="0">
                  <a:solidFill>
                    <a:schemeClr val="bg1"/>
                  </a:solidFill>
                  <a:effectLst>
                    <a:outerShdw blurRad="38100" dist="38100" dir="2700000" algn="tl">
                      <a:srgbClr val="000000">
                        <a:alpha val="43137"/>
                      </a:srgbClr>
                    </a:outerShdw>
                  </a:effectLst>
                </a:rPr>
                <a:t>viles</a:t>
              </a:r>
              <a:endParaRPr lang="es-DO" sz="6000" b="1" dirty="0">
                <a:solidFill>
                  <a:schemeClr val="bg1"/>
                </a:solidFill>
                <a:effectLst>
                  <a:outerShdw blurRad="38100" dist="38100" dir="2700000" algn="tl">
                    <a:srgbClr val="000000">
                      <a:alpha val="43137"/>
                    </a:srgbClr>
                  </a:outerShdw>
                </a:effectLst>
              </a:endParaRP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307" y="6035304"/>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5716" y="6043757"/>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183657" y="6029675"/>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17" y="6038487"/>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428" y="6012541"/>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80052" y="5991601"/>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80561" y="6043799"/>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1564" y="5930971"/>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84921" y="6093403"/>
              <a:ext cx="576336" cy="576336"/>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25B53528-25CF-4F21-0CF6-29137AA1EF9A}"/>
                </a:ext>
              </a:extLst>
            </p:cNvPr>
            <p:cNvSpPr txBox="1"/>
            <p:nvPr/>
          </p:nvSpPr>
          <p:spPr>
            <a:xfrm>
              <a:off x="358843" y="1707127"/>
              <a:ext cx="4126662" cy="1200329"/>
            </a:xfrm>
            <a:prstGeom prst="rect">
              <a:avLst/>
            </a:prstGeom>
            <a:noFill/>
          </p:spPr>
          <p:txBody>
            <a:bodyPr wrap="square">
              <a:spAutoFit/>
            </a:bodyPr>
            <a:lstStyle/>
            <a:p>
              <a:pPr algn="ctr"/>
              <a:r>
                <a:rPr lang="es-ES" sz="2400" b="0" i="0" dirty="0">
                  <a:solidFill>
                    <a:srgbClr val="FFFFFF"/>
                  </a:solidFill>
                  <a:effectLst/>
                  <a:latin typeface="Inter"/>
                </a:rPr>
                <a:t>El éxito 🏆 es la suma de pequeños esfuerzos 💪 repetidos día tras día 📅.</a:t>
              </a:r>
              <a:endParaRPr lang="es-DO" sz="2400" b="1" dirty="0">
                <a:effectLst>
                  <a:outerShdw blurRad="38100" dist="38100" dir="2700000" algn="tl">
                    <a:srgbClr val="000000">
                      <a:alpha val="43137"/>
                    </a:srgbClr>
                  </a:outerShdw>
                </a:effectLst>
              </a:endParaRPr>
            </a:p>
          </p:txBody>
        </p:sp>
      </p:grpSp>
      <p:pic>
        <p:nvPicPr>
          <p:cNvPr id="19" name="Picture 2" descr="Xamarin - Wikipedia, la enciclopedia libre">
            <a:extLst>
              <a:ext uri="{FF2B5EF4-FFF2-40B4-BE49-F238E27FC236}">
                <a16:creationId xmlns:a16="http://schemas.microsoft.com/office/drawing/2014/main" id="{D0378146-D8D6-9051-D353-C6AF722B26B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44176" y="4021852"/>
            <a:ext cx="2223790" cy="93213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4" descr="Xaml Icon - Download in Colored Outline Style">
            <a:extLst>
              <a:ext uri="{FF2B5EF4-FFF2-40B4-BE49-F238E27FC236}">
                <a16:creationId xmlns:a16="http://schemas.microsoft.com/office/drawing/2014/main" id="{0476DB48-2D52-BEAF-24B0-0A4BED185C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6" descr="Xaml Icon - Download in Colored Outline Style">
            <a:extLst>
              <a:ext uri="{FF2B5EF4-FFF2-40B4-BE49-F238E27FC236}">
                <a16:creationId xmlns:a16="http://schemas.microsoft.com/office/drawing/2014/main" id="{024525D6-C508-12D3-706A-D5E5F4D7B4D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Imagen 22">
            <a:extLst>
              <a:ext uri="{FF2B5EF4-FFF2-40B4-BE49-F238E27FC236}">
                <a16:creationId xmlns:a16="http://schemas.microsoft.com/office/drawing/2014/main" id="{06DA2493-3AEA-704F-B7D0-C53653FCE6DA}"/>
              </a:ext>
            </a:extLst>
          </p:cNvPr>
          <p:cNvPicPr>
            <a:picLocks noChangeAspect="1"/>
          </p:cNvPicPr>
          <p:nvPr/>
        </p:nvPicPr>
        <p:blipFill>
          <a:blip r:embed="rId23"/>
          <a:stretch>
            <a:fillRect/>
          </a:stretch>
        </p:blipFill>
        <p:spPr>
          <a:xfrm>
            <a:off x="4891165" y="4674949"/>
            <a:ext cx="1164105" cy="1164105"/>
          </a:xfrm>
          <a:prstGeom prst="rect">
            <a:avLst/>
          </a:prstGeom>
        </p:spPr>
      </p:pic>
      <p:pic>
        <p:nvPicPr>
          <p:cNvPr id="25" name="Imagen 24">
            <a:extLst>
              <a:ext uri="{FF2B5EF4-FFF2-40B4-BE49-F238E27FC236}">
                <a16:creationId xmlns:a16="http://schemas.microsoft.com/office/drawing/2014/main" id="{51E5BBCB-812A-5F37-4089-8C2B4E96E220}"/>
              </a:ext>
            </a:extLst>
          </p:cNvPr>
          <p:cNvPicPr>
            <a:picLocks noChangeAspect="1"/>
          </p:cNvPicPr>
          <p:nvPr/>
        </p:nvPicPr>
        <p:blipFill>
          <a:blip r:embed="rId24"/>
          <a:stretch>
            <a:fillRect/>
          </a:stretch>
        </p:blipFill>
        <p:spPr>
          <a:xfrm>
            <a:off x="6708817" y="4508537"/>
            <a:ext cx="904880" cy="1016719"/>
          </a:xfrm>
          <a:prstGeom prst="rect">
            <a:avLst/>
          </a:prstGeom>
        </p:spPr>
      </p:pic>
      <p:pic>
        <p:nvPicPr>
          <p:cNvPr id="17" name="Imagen 16" descr="Mano sosteniendo un aparato electrónico&#10;&#10;Descripción generada automáticamente con confianza media">
            <a:extLst>
              <a:ext uri="{FF2B5EF4-FFF2-40B4-BE49-F238E27FC236}">
                <a16:creationId xmlns:a16="http://schemas.microsoft.com/office/drawing/2014/main" id="{6857C7B8-C08C-40C8-AC33-586BA257331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322" y="4338094"/>
            <a:ext cx="1880652" cy="1187162"/>
          </a:xfrm>
          <a:prstGeom prst="rect">
            <a:avLst/>
          </a:prstGeom>
        </p:spPr>
      </p:pic>
      <p:pic>
        <p:nvPicPr>
          <p:cNvPr id="26" name="Imagen 25" descr="Imagen de la pantalla de un celular con la puerta abierta&#10;&#10;Descripción generada automáticamente con confianza baja">
            <a:extLst>
              <a:ext uri="{FF2B5EF4-FFF2-40B4-BE49-F238E27FC236}">
                <a16:creationId xmlns:a16="http://schemas.microsoft.com/office/drawing/2014/main" id="{08944867-DB24-B9CF-62D0-830104F2860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33955" y="4104244"/>
            <a:ext cx="979430" cy="1615201"/>
          </a:xfrm>
          <a:prstGeom prst="rect">
            <a:avLst/>
          </a:prstGeom>
        </p:spPr>
      </p:pic>
      <p:pic>
        <p:nvPicPr>
          <p:cNvPr id="27" name="Imagen 26" descr="Imagen de la pantalla de un celular&#10;&#10;Descripción generada automáticamente con confianza media">
            <a:extLst>
              <a:ext uri="{FF2B5EF4-FFF2-40B4-BE49-F238E27FC236}">
                <a16:creationId xmlns:a16="http://schemas.microsoft.com/office/drawing/2014/main" id="{3BF83873-FCD3-414E-2AB5-29EE97FBA66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34974" y="4034899"/>
            <a:ext cx="848905" cy="1684546"/>
          </a:xfrm>
          <a:prstGeom prst="rect">
            <a:avLst/>
          </a:prstGeom>
        </p:spPr>
      </p:pic>
      <p:sp>
        <p:nvSpPr>
          <p:cNvPr id="28" name="CuadroTexto 27">
            <a:extLst>
              <a:ext uri="{FF2B5EF4-FFF2-40B4-BE49-F238E27FC236}">
                <a16:creationId xmlns:a16="http://schemas.microsoft.com/office/drawing/2014/main" id="{26079163-D050-4261-9392-9704E24389C8}"/>
              </a:ext>
            </a:extLst>
          </p:cNvPr>
          <p:cNvSpPr txBox="1"/>
          <p:nvPr/>
        </p:nvSpPr>
        <p:spPr>
          <a:xfrm>
            <a:off x="7362011" y="1365365"/>
            <a:ext cx="4126662" cy="1569660"/>
          </a:xfrm>
          <a:prstGeom prst="rect">
            <a:avLst/>
          </a:prstGeom>
          <a:noFill/>
        </p:spPr>
        <p:txBody>
          <a:bodyPr wrap="square">
            <a:spAutoFit/>
          </a:bodyPr>
          <a:lstStyle/>
          <a:p>
            <a:pPr algn="ctr"/>
            <a:r>
              <a:rPr lang="es-ES" sz="2400" b="0" i="0" dirty="0">
                <a:solidFill>
                  <a:srgbClr val="FFFFFF"/>
                </a:solidFill>
                <a:effectLst/>
                <a:latin typeface="Inter"/>
              </a:rPr>
              <a:t>La programación es el arte 🎨 de decirle a una máquina 💻 qué hacer, y la magia ✨ de ver cómo cobra vida 🌱.</a:t>
            </a:r>
            <a:endParaRPr lang="es-DO" sz="2400" b="1" dirty="0">
              <a:effectLst>
                <a:outerShdw blurRad="38100" dist="38100" dir="2700000" algn="tl">
                  <a:srgbClr val="000000">
                    <a:alpha val="43137"/>
                  </a:srgbClr>
                </a:outerShdw>
              </a:effectLst>
            </a:endParaRPr>
          </a:p>
        </p:txBody>
      </p:sp>
      <p:pic>
        <p:nvPicPr>
          <p:cNvPr id="5" name="Picture 2" descr="NET MAUI Archives - Eric Sjöström Jennerstrand">
            <a:extLst>
              <a:ext uri="{FF2B5EF4-FFF2-40B4-BE49-F238E27FC236}">
                <a16:creationId xmlns:a16="http://schemas.microsoft.com/office/drawing/2014/main" id="{55B68590-3D6B-464C-A18F-99C007A596A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99618" y="4159105"/>
            <a:ext cx="1164105" cy="1404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SQL Server | SoftSolutionWorks.com">
            <a:extLst>
              <a:ext uri="{FF2B5EF4-FFF2-40B4-BE49-F238E27FC236}">
                <a16:creationId xmlns:a16="http://schemas.microsoft.com/office/drawing/2014/main" id="{0BB364F6-A252-4157-A09B-AA2655FF5717}"/>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1329" r="13162"/>
          <a:stretch/>
        </p:blipFill>
        <p:spPr bwMode="auto">
          <a:xfrm>
            <a:off x="9216907" y="4239176"/>
            <a:ext cx="1297639" cy="14296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 Iconos gratis de computadora">
            <a:extLst>
              <a:ext uri="{FF2B5EF4-FFF2-40B4-BE49-F238E27FC236}">
                <a16:creationId xmlns:a16="http://schemas.microsoft.com/office/drawing/2014/main" id="{FB1C0519-E60B-4EE9-9AE6-9BB29D56641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514546" y="4350619"/>
            <a:ext cx="1206742" cy="120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E079606-E3A0-4CAC-BF4A-19539EE16F87}"/>
              </a:ext>
            </a:extLst>
          </p:cNvPr>
          <p:cNvSpPr txBox="1"/>
          <p:nvPr/>
        </p:nvSpPr>
        <p:spPr>
          <a:xfrm>
            <a:off x="1343188" y="732361"/>
            <a:ext cx="10205545" cy="461665"/>
          </a:xfrm>
          <a:prstGeom prst="rect">
            <a:avLst/>
          </a:prstGeom>
          <a:noFill/>
        </p:spPr>
        <p:txBody>
          <a:bodyPr wrap="square">
            <a:spAutoFit/>
          </a:bodyPr>
          <a:lstStyle/>
          <a:p>
            <a:pPr algn="ctr"/>
            <a:r>
              <a:rPr lang="es-DO" sz="2400" dirty="0">
                <a:hlinkClick r:id="rId2"/>
              </a:rPr>
              <a:t>https://dotnet.microsoft.com/es-es/learn/maui/first-app-tutorial/install</a:t>
            </a:r>
            <a:endParaRPr lang="es-DO" sz="2400" dirty="0"/>
          </a:p>
        </p:txBody>
      </p:sp>
      <p:sp>
        <p:nvSpPr>
          <p:cNvPr id="5" name="CuadroTexto 4">
            <a:extLst>
              <a:ext uri="{FF2B5EF4-FFF2-40B4-BE49-F238E27FC236}">
                <a16:creationId xmlns:a16="http://schemas.microsoft.com/office/drawing/2014/main" id="{DDFC6942-058C-4EA8-9490-7D68A389929D}"/>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CB459C"/>
                </a:solidFill>
                <a:effectLst/>
                <a:latin typeface="Space Grotesk"/>
              </a:rPr>
              <a:t>Tutorial de .NET MAUI: Compilación de la primera aplicación</a:t>
            </a:r>
          </a:p>
        </p:txBody>
      </p:sp>
      <p:pic>
        <p:nvPicPr>
          <p:cNvPr id="1026" name="Picture 2" descr="Instalador de Visual Studio con la carga de trabajo Desarrollo móvil con .NET seleccionada">
            <a:extLst>
              <a:ext uri="{FF2B5EF4-FFF2-40B4-BE49-F238E27FC236}">
                <a16:creationId xmlns:a16="http://schemas.microsoft.com/office/drawing/2014/main" id="{25E05AF6-4468-49D6-A328-921A4CF20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188" y="1633646"/>
            <a:ext cx="9726339" cy="470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1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ysor - Android control on PC - Apps en Google Play">
            <a:extLst>
              <a:ext uri="{FF2B5EF4-FFF2-40B4-BE49-F238E27FC236}">
                <a16:creationId xmlns:a16="http://schemas.microsoft.com/office/drawing/2014/main" id="{E190AB55-C575-480C-B70A-A589C62BC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45" y="2427889"/>
            <a:ext cx="3744310" cy="374431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AD615E9-1911-46A4-A5AD-7EDE907FBB69}"/>
              </a:ext>
            </a:extLst>
          </p:cNvPr>
          <p:cNvSpPr txBox="1"/>
          <p:nvPr/>
        </p:nvSpPr>
        <p:spPr>
          <a:xfrm>
            <a:off x="2583244" y="1141737"/>
            <a:ext cx="8126798" cy="646331"/>
          </a:xfrm>
          <a:prstGeom prst="rect">
            <a:avLst/>
          </a:prstGeom>
          <a:noFill/>
        </p:spPr>
        <p:txBody>
          <a:bodyPr wrap="square">
            <a:spAutoFit/>
          </a:bodyPr>
          <a:lstStyle/>
          <a:p>
            <a:r>
              <a:rPr lang="es-DO" sz="3600" dirty="0">
                <a:hlinkClick r:id="rId3"/>
              </a:rPr>
              <a:t>https://www.vysor.io/download/</a:t>
            </a:r>
            <a:endParaRPr lang="es-DO" sz="3600" dirty="0"/>
          </a:p>
        </p:txBody>
      </p:sp>
      <p:pic>
        <p:nvPicPr>
          <p:cNvPr id="5" name="Imagen 4">
            <a:extLst>
              <a:ext uri="{FF2B5EF4-FFF2-40B4-BE49-F238E27FC236}">
                <a16:creationId xmlns:a16="http://schemas.microsoft.com/office/drawing/2014/main" id="{684A5164-9D42-4821-8C18-C762B47E764D}"/>
              </a:ext>
            </a:extLst>
          </p:cNvPr>
          <p:cNvPicPr>
            <a:picLocks noChangeAspect="1"/>
          </p:cNvPicPr>
          <p:nvPr/>
        </p:nvPicPr>
        <p:blipFill>
          <a:blip r:embed="rId4"/>
          <a:stretch>
            <a:fillRect/>
          </a:stretch>
        </p:blipFill>
        <p:spPr>
          <a:xfrm>
            <a:off x="4310555" y="2523792"/>
            <a:ext cx="7473843" cy="3986050"/>
          </a:xfrm>
          <a:prstGeom prst="rect">
            <a:avLst/>
          </a:prstGeom>
        </p:spPr>
      </p:pic>
      <p:sp>
        <p:nvSpPr>
          <p:cNvPr id="7" name="CuadroTexto 6">
            <a:extLst>
              <a:ext uri="{FF2B5EF4-FFF2-40B4-BE49-F238E27FC236}">
                <a16:creationId xmlns:a16="http://schemas.microsoft.com/office/drawing/2014/main" id="{EAD01F22-CE70-416F-B315-C26E64630BAE}"/>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0070C0"/>
                </a:solidFill>
                <a:effectLst/>
                <a:latin typeface="Space Grotesk"/>
              </a:rPr>
              <a:t>Visor para el Movil en Pantalla:</a:t>
            </a:r>
          </a:p>
        </p:txBody>
      </p:sp>
    </p:spTree>
    <p:extLst>
      <p:ext uri="{BB962C8B-B14F-4D97-AF65-F5344CB8AC3E}">
        <p14:creationId xmlns:p14="http://schemas.microsoft.com/office/powerpoint/2010/main" val="214037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404074" y="909624"/>
            <a:ext cx="11383851" cy="5781622"/>
            <a:chOff x="0" y="84750"/>
            <a:chExt cx="12192000" cy="6586333"/>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2"/>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24" name="Rectángulo 23"/>
          <p:cNvSpPr/>
          <p:nvPr/>
        </p:nvSpPr>
        <p:spPr>
          <a:xfrm>
            <a:off x="1355835" y="217426"/>
            <a:ext cx="10655893" cy="461665"/>
          </a:xfrm>
          <a:prstGeom prst="rect">
            <a:avLst/>
          </a:prstGeom>
        </p:spPr>
        <p:txBody>
          <a:bodyPr wrap="square">
            <a:spAutoFit/>
          </a:bodyPr>
          <a:lstStyle/>
          <a:p>
            <a:pPr algn="just"/>
            <a:r>
              <a:rPr lang="es-ES" sz="2400" b="1" i="0" dirty="0">
                <a:solidFill>
                  <a:srgbClr val="00B0F0"/>
                </a:solidFill>
                <a:effectLst>
                  <a:outerShdw blurRad="38100" dist="38100" dir="2700000" algn="tl">
                    <a:srgbClr val="000000">
                      <a:alpha val="43137"/>
                    </a:srgbClr>
                  </a:outerShdw>
                </a:effectLst>
                <a:latin typeface="Alegreya Sans"/>
              </a:rPr>
              <a:t>Creamos un nuevo proyecto y seleccionamos la Aplicación móvil (Xamarin.Forms)</a:t>
            </a:r>
          </a:p>
        </p:txBody>
      </p:sp>
      <p:pic>
        <p:nvPicPr>
          <p:cNvPr id="13314" name="Picture 2" descr="Xamarin Mobile App Development | Clarity">
            <a:extLst>
              <a:ext uri="{FF2B5EF4-FFF2-40B4-BE49-F238E27FC236}">
                <a16:creationId xmlns:a16="http://schemas.microsoft.com/office/drawing/2014/main" id="{1F8BC660-C1CE-40F0-9FF6-C18EEB84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6" y="138782"/>
            <a:ext cx="1042069" cy="7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pic>
        <p:nvPicPr>
          <p:cNvPr id="17" name="Picture 2" descr="Xamarin Mobile App Development | Clarity">
            <a:extLst>
              <a:ext uri="{FF2B5EF4-FFF2-40B4-BE49-F238E27FC236}">
                <a16:creationId xmlns:a16="http://schemas.microsoft.com/office/drawing/2014/main" id="{59BEAA13-9E22-45AD-991D-70DD0ABB0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044" y="2607414"/>
            <a:ext cx="2645197" cy="18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4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pic>
        <p:nvPicPr>
          <p:cNvPr id="13" name="Picture 2" descr="Xamarin Mobile App Development | Clarity">
            <a:extLst>
              <a:ext uri="{FF2B5EF4-FFF2-40B4-BE49-F238E27FC236}">
                <a16:creationId xmlns:a16="http://schemas.microsoft.com/office/drawing/2014/main" id="{D12FEB89-7B8E-4764-99FD-BF5528BB7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03" y="804841"/>
            <a:ext cx="1675394" cy="116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99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pic>
        <p:nvPicPr>
          <p:cNvPr id="4" name="Picture 2" descr="Xamarin Mobile App Development | Clarity">
            <a:extLst>
              <a:ext uri="{FF2B5EF4-FFF2-40B4-BE49-F238E27FC236}">
                <a16:creationId xmlns:a16="http://schemas.microsoft.com/office/drawing/2014/main" id="{769D0735-C66D-491C-BC31-B8134032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022" y="934370"/>
            <a:ext cx="2379033" cy="16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3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254222A-6F5F-46D1-AA48-A97837178DC6}"/>
              </a:ext>
            </a:extLst>
          </p:cNvPr>
          <p:cNvSpPr txBox="1"/>
          <p:nvPr/>
        </p:nvSpPr>
        <p:spPr>
          <a:xfrm>
            <a:off x="157941" y="151179"/>
            <a:ext cx="11837323" cy="6617196"/>
          </a:xfrm>
          <a:prstGeom prst="rect">
            <a:avLst/>
          </a:prstGeom>
          <a:noFill/>
        </p:spPr>
        <p:txBody>
          <a:bodyPr wrap="square">
            <a:spAutoFit/>
          </a:bodyPr>
          <a:lstStyle/>
          <a:p>
            <a:pPr algn="just"/>
            <a:r>
              <a:rPr lang="es-ES" sz="2000" b="1" i="0" dirty="0">
                <a:effectLst/>
                <a:latin typeface="Times New Roman" panose="02020603050405020304" pitchFamily="18" charset="0"/>
                <a:cs typeface="Times New Roman" panose="02020603050405020304" pitchFamily="18" charset="0"/>
              </a:rPr>
              <a:t>Vamos a crear una app</a:t>
            </a:r>
            <a:r>
              <a:rPr lang="es-ES" sz="2000" b="0" i="0" dirty="0">
                <a:effectLst/>
                <a:latin typeface="Times New Roman" panose="02020603050405020304" pitchFamily="18" charset="0"/>
                <a:cs typeface="Times New Roman" panose="02020603050405020304" pitchFamily="18" charset="0"/>
              </a:rPr>
              <a:t> que revolucionará la forma en que los usuarios exploran y buscan vehículos en venta. Nuestra aplicación está diseñada para ofrecer una experiencia intuitiva y eficiente, permitiendo a los usuarios encontrar el vehículo perfecto con solo unos pocos toques.</a:t>
            </a:r>
          </a:p>
          <a:p>
            <a:pPr algn="just"/>
            <a:endParaRPr lang="es-ES" sz="2000" b="1" i="0" dirty="0">
              <a:effectLst/>
              <a:latin typeface="Times New Roman" panose="02020603050405020304" pitchFamily="18" charset="0"/>
              <a:cs typeface="Times New Roman" panose="02020603050405020304" pitchFamily="18" charset="0"/>
            </a:endParaRPr>
          </a:p>
          <a:p>
            <a:pPr algn="just"/>
            <a:r>
              <a:rPr lang="es-ES" sz="2000" b="1" i="0" dirty="0">
                <a:effectLst/>
                <a:latin typeface="Times New Roman" panose="02020603050405020304" pitchFamily="18" charset="0"/>
                <a:cs typeface="Times New Roman" panose="02020603050405020304" pitchFamily="18" charset="0"/>
              </a:rPr>
              <a:t>Objetivo Principal:</a:t>
            </a:r>
          </a:p>
          <a:p>
            <a:pPr algn="just"/>
            <a:endParaRPr lang="es-ES" sz="2000" b="0" i="0" dirty="0">
              <a:effectLst/>
              <a:latin typeface="Times New Roman" panose="02020603050405020304" pitchFamily="18" charset="0"/>
              <a:cs typeface="Times New Roman" panose="02020603050405020304" pitchFamily="18" charset="0"/>
            </a:endParaRPr>
          </a:p>
          <a:p>
            <a:pPr algn="just"/>
            <a:r>
              <a:rPr lang="es-ES" sz="2000" b="0" i="0" dirty="0">
                <a:effectLst/>
                <a:latin typeface="Times New Roman" panose="02020603050405020304" pitchFamily="18" charset="0"/>
                <a:cs typeface="Times New Roman" panose="02020603050405020304" pitchFamily="18" charset="0"/>
              </a:rPr>
              <a:t>El objetivo principal de nuestra aplicación es facilitar la búsqueda y visualización de vehículos disponibles en el mercado. Queremos que los usuarios puedan filtrar y explorar opciones de manera rápida y sencilla, accediendo a información detallada que les ayude a tomar decisiones informadas.</a:t>
            </a:r>
          </a:p>
          <a:p>
            <a:pPr algn="just"/>
            <a:endParaRPr lang="es-ES" sz="20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Características Clave: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Conexión a Datos Remotos</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Utilizamos </a:t>
            </a:r>
            <a:r>
              <a:rPr kumimoji="0" lang="es-DO" altLang="es-DO" sz="16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HttpClient</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para obtener datos de vehículos desde una fuente remota, asegurando que la información esté siempre actualizada.</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Deserialización de JSON</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Implementamos la biblioteca </a:t>
            </a:r>
            <a:r>
              <a:rPr kumimoji="0" lang="es-DO" altLang="es-DO" sz="16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Newtonsoft.Json</a:t>
            </a:r>
            <a:r>
              <a:rPr kumimoji="0" lang="es-DO" altLang="es-DO"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para convertir datos JSON en objetos manejables dentro de la aplicación.</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Interfaz Dinámica</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 </a:t>
            </a:r>
            <a:r>
              <a:rPr kumimoji="0" lang="es-DO" altLang="es-DO" sz="16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ObservableCollection</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mantenemos la interfaz de usuario actualizada en tiempo real, reflejando cualquier cambio en los datos instantáneamente.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Búsqueda en Tiempo Real</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Los usuarios pueden filtrar vehículos por marca o tipo a medida que escriben, gracias a nuestra funcionalidad de búsqueda en tiempo real.</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Diseño Intuitivo</a:t>
            </a:r>
            <a:r>
              <a:rPr kumimoji="0" lang="es-DO" altLang="es-DO"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 interfaz de usuario, diseñada con XAML, presenta la información de los vehículos de manera clara y atractiva, mejorando la experiencia del usuario.</a:t>
            </a:r>
            <a:endParaRPr lang="es-ES"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52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BC4D79-4CE4-4708-A1DD-A1AD35996BA8}"/>
              </a:ext>
            </a:extLst>
          </p:cNvPr>
          <p:cNvPicPr>
            <a:picLocks noChangeAspect="1"/>
          </p:cNvPicPr>
          <p:nvPr/>
        </p:nvPicPr>
        <p:blipFill>
          <a:blip r:embed="rId2"/>
          <a:stretch>
            <a:fillRect/>
          </a:stretch>
        </p:blipFill>
        <p:spPr>
          <a:xfrm>
            <a:off x="297943" y="52252"/>
            <a:ext cx="2697142" cy="6688183"/>
          </a:xfrm>
          <a:prstGeom prst="rect">
            <a:avLst/>
          </a:prstGeom>
        </p:spPr>
      </p:pic>
      <p:pic>
        <p:nvPicPr>
          <p:cNvPr id="7" name="Imagen 6">
            <a:extLst>
              <a:ext uri="{FF2B5EF4-FFF2-40B4-BE49-F238E27FC236}">
                <a16:creationId xmlns:a16="http://schemas.microsoft.com/office/drawing/2014/main" id="{77133AB9-673F-421F-BD06-3789E5A0954C}"/>
              </a:ext>
            </a:extLst>
          </p:cNvPr>
          <p:cNvPicPr>
            <a:picLocks noChangeAspect="1"/>
          </p:cNvPicPr>
          <p:nvPr/>
        </p:nvPicPr>
        <p:blipFill>
          <a:blip r:embed="rId3"/>
          <a:stretch>
            <a:fillRect/>
          </a:stretch>
        </p:blipFill>
        <p:spPr>
          <a:xfrm>
            <a:off x="3322696" y="78378"/>
            <a:ext cx="2680763" cy="6688183"/>
          </a:xfrm>
          <a:prstGeom prst="rect">
            <a:avLst/>
          </a:prstGeom>
        </p:spPr>
      </p:pic>
      <p:pic>
        <p:nvPicPr>
          <p:cNvPr id="9" name="Imagen 8">
            <a:extLst>
              <a:ext uri="{FF2B5EF4-FFF2-40B4-BE49-F238E27FC236}">
                <a16:creationId xmlns:a16="http://schemas.microsoft.com/office/drawing/2014/main" id="{3981E5C9-489B-4148-A769-9ECB0B75EA8F}"/>
              </a:ext>
            </a:extLst>
          </p:cNvPr>
          <p:cNvPicPr>
            <a:picLocks noChangeAspect="1"/>
          </p:cNvPicPr>
          <p:nvPr/>
        </p:nvPicPr>
        <p:blipFill>
          <a:blip r:embed="rId4"/>
          <a:stretch>
            <a:fillRect/>
          </a:stretch>
        </p:blipFill>
        <p:spPr>
          <a:xfrm>
            <a:off x="6331071" y="65315"/>
            <a:ext cx="2666111" cy="6688183"/>
          </a:xfrm>
          <a:prstGeom prst="rect">
            <a:avLst/>
          </a:prstGeom>
        </p:spPr>
      </p:pic>
      <p:pic>
        <p:nvPicPr>
          <p:cNvPr id="11" name="Imagen 10">
            <a:extLst>
              <a:ext uri="{FF2B5EF4-FFF2-40B4-BE49-F238E27FC236}">
                <a16:creationId xmlns:a16="http://schemas.microsoft.com/office/drawing/2014/main" id="{802ED3E2-9177-4468-AD49-2727D91164B9}"/>
              </a:ext>
            </a:extLst>
          </p:cNvPr>
          <p:cNvPicPr>
            <a:picLocks noChangeAspect="1"/>
          </p:cNvPicPr>
          <p:nvPr/>
        </p:nvPicPr>
        <p:blipFill>
          <a:blip r:embed="rId5"/>
          <a:stretch>
            <a:fillRect/>
          </a:stretch>
        </p:blipFill>
        <p:spPr>
          <a:xfrm>
            <a:off x="9257068" y="78378"/>
            <a:ext cx="2726509" cy="6688183"/>
          </a:xfrm>
          <a:prstGeom prst="rect">
            <a:avLst/>
          </a:prstGeom>
        </p:spPr>
      </p:pic>
    </p:spTree>
    <p:extLst>
      <p:ext uri="{BB962C8B-B14F-4D97-AF65-F5344CB8AC3E}">
        <p14:creationId xmlns:p14="http://schemas.microsoft.com/office/powerpoint/2010/main" val="88750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B11CF40-91BE-4D88-BFD7-F21EAAA08A55}"/>
              </a:ext>
            </a:extLst>
          </p:cNvPr>
          <p:cNvSpPr txBox="1"/>
          <p:nvPr/>
        </p:nvSpPr>
        <p:spPr>
          <a:xfrm>
            <a:off x="450619" y="226472"/>
            <a:ext cx="11290761" cy="606319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2800" b="1" i="0" u="none" strike="noStrike" cap="none" normalizeH="0" baseline="0" dirty="0">
                <a:ln>
                  <a:noFill/>
                </a:ln>
                <a:solidFill>
                  <a:schemeClr val="tx1"/>
                </a:solidFill>
                <a:effectLst/>
                <a:latin typeface="Inter"/>
              </a:rPr>
              <a:t>Pasos para Crear el Proyecto en Xamarin.Forms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b="1" i="0" u="none" strike="noStrike" cap="none" normalizeH="0" baseline="0" dirty="0">
              <a:ln>
                <a:noFill/>
              </a:ln>
              <a:solidFill>
                <a:schemeClr val="tx1"/>
              </a:solidFill>
              <a:effectLst/>
              <a:latin typeface="Inter"/>
            </a:endParaRPr>
          </a:p>
          <a:p>
            <a:pPr marL="342900" marR="0" lvl="0" indent="-342900" algn="just" defTabSz="914400" rtl="0" eaLnBrk="0" fontAlgn="base" latinLnBrk="0" hangingPunct="0">
              <a:lnSpc>
                <a:spcPct val="100000"/>
              </a:lnSpc>
              <a:spcBef>
                <a:spcPct val="0"/>
              </a:spcBef>
              <a:spcAft>
                <a:spcPct val="0"/>
              </a:spcAft>
              <a:buClrTx/>
              <a:buSzTx/>
              <a:buFontTx/>
              <a:buAutoNum type="arabicPeriod"/>
              <a:tabLst/>
            </a:pPr>
            <a:r>
              <a:rPr kumimoji="0" lang="es-DO" altLang="es-DO" b="1" i="0" u="none" strike="noStrike" cap="none" normalizeH="0" baseline="0" dirty="0">
                <a:ln>
                  <a:noFill/>
                </a:ln>
                <a:solidFill>
                  <a:schemeClr val="tx1"/>
                </a:solidFill>
                <a:effectLst/>
                <a:highlight>
                  <a:srgbClr val="FFFF00"/>
                </a:highlight>
                <a:latin typeface="Inter"/>
              </a:rPr>
              <a:t>Crear un Nuevo Proyecto:</a:t>
            </a:r>
          </a:p>
          <a:p>
            <a:pPr marL="342900" marR="0" lvl="0" indent="-342900" algn="just" defTabSz="914400" rtl="0" eaLnBrk="0" fontAlgn="base" latinLnBrk="0" hangingPunct="0">
              <a:lnSpc>
                <a:spcPct val="100000"/>
              </a:lnSpc>
              <a:spcBef>
                <a:spcPct val="0"/>
              </a:spcBef>
              <a:spcAft>
                <a:spcPct val="0"/>
              </a:spcAft>
              <a:buClrTx/>
              <a:buSzTx/>
              <a:buFontTx/>
              <a:buAutoNum type="arabicPeriod"/>
              <a:tabLst/>
            </a:pPr>
            <a:endParaRPr kumimoji="0" lang="es-DO" altLang="es-DO" b="1" i="0" u="none" strike="noStrike" cap="none" normalizeH="0" baseline="0" dirty="0">
              <a:ln>
                <a:noFill/>
              </a:ln>
              <a:solidFill>
                <a:schemeClr val="tx1"/>
              </a:solidFill>
              <a:effectLst/>
              <a:latin typeface="Inter"/>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Nombre del Proyecto</a:t>
            </a:r>
            <a:r>
              <a:rPr kumimoji="0" lang="es-DO" altLang="es-DO" b="0" i="0" u="none" strike="noStrike" cap="none" normalizeH="0" baseline="0" dirty="0">
                <a:ln>
                  <a:noFill/>
                </a:ln>
                <a:solidFill>
                  <a:schemeClr val="tx1"/>
                </a:solidFill>
                <a:effectLst/>
                <a:latin typeface="Inter"/>
              </a:rPr>
              <a:t>: Elige el nombre que prefieras para tu proyecto.</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Tipo de Proyecto</a:t>
            </a:r>
            <a:r>
              <a:rPr kumimoji="0" lang="es-DO" altLang="es-DO" b="0" i="0" u="none" strike="noStrike" cap="none" normalizeH="0" baseline="0" dirty="0">
                <a:ln>
                  <a:noFill/>
                </a:ln>
                <a:solidFill>
                  <a:schemeClr val="tx1"/>
                </a:solidFill>
                <a:effectLst/>
                <a:latin typeface="Inter"/>
              </a:rPr>
              <a:t>: Selecciona "Aplicación móvil (Xamarin.Forms)" en Visual Studio.</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Elegir el Proyecto en Blanco</a:t>
            </a:r>
            <a:r>
              <a:rPr kumimoji="0" lang="es-DO" altLang="es-DO" b="0" i="0" u="none" strike="noStrike" cap="none" normalizeH="0" baseline="0" dirty="0">
                <a:ln>
                  <a:noFill/>
                </a:ln>
                <a:solidFill>
                  <a:schemeClr val="tx1"/>
                </a:solidFill>
                <a:effectLst/>
                <a:latin typeface="Inter"/>
              </a:rPr>
              <a:t>: Opta por comenzar con una plantilla en blanco para tener más control sobre el diseño y la estructura de tu aplicación.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b="1" i="0" u="none" strike="noStrike" cap="none" normalizeH="0" baseline="0" dirty="0">
              <a:ln>
                <a:noFill/>
              </a:ln>
              <a:solidFill>
                <a:schemeClr val="tx1"/>
              </a:solidFill>
              <a:effectLs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b="1" i="0" u="none" strike="noStrike" cap="none" normalizeH="0" baseline="0" dirty="0">
                <a:ln>
                  <a:noFill/>
                </a:ln>
                <a:solidFill>
                  <a:schemeClr val="tx1"/>
                </a:solidFill>
                <a:effectLst/>
                <a:highlight>
                  <a:srgbClr val="FFFF00"/>
                </a:highlight>
                <a:latin typeface="Inter"/>
              </a:rPr>
              <a:t>2. Instalar la Librería Newtonsoft.Json: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b="1" i="0" u="none" strike="noStrike" cap="none" normalizeH="0" baseline="0" dirty="0">
              <a:ln>
                <a:noFill/>
              </a:ln>
              <a:solidFill>
                <a:schemeClr val="tx1"/>
              </a:solidFill>
              <a:effectLst/>
              <a:latin typeface="Inter"/>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Acceder al Administrador de Paquetes NuGet</a:t>
            </a:r>
            <a:r>
              <a:rPr kumimoji="0" lang="es-DO" altLang="es-DO" b="0" i="0" u="none" strike="noStrike" cap="none" normalizeH="0" baseline="0" dirty="0">
                <a:ln>
                  <a:noFill/>
                </a:ln>
                <a:solidFill>
                  <a:schemeClr val="tx1"/>
                </a:solidFill>
                <a:effectLst/>
                <a:latin typeface="Inter"/>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b="0" i="0" u="none" strike="noStrike" cap="none" normalizeH="0" baseline="0" dirty="0">
                <a:ln>
                  <a:noFill/>
                </a:ln>
                <a:solidFill>
                  <a:schemeClr val="tx1"/>
                </a:solidFill>
                <a:effectLst/>
                <a:latin typeface="Inter"/>
              </a:rPr>
              <a:t>Haz clic derecho en el proyecto o solución en el Explorador de Soluciones.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b="0" i="0" u="none" strike="noStrike" cap="none" normalizeH="0" baseline="0" dirty="0">
                <a:ln>
                  <a:noFill/>
                </a:ln>
                <a:solidFill>
                  <a:schemeClr val="tx1"/>
                </a:solidFill>
                <a:effectLst/>
                <a:latin typeface="Inter"/>
              </a:rPr>
              <a:t>Selecciona "Administrar paquetes NuGet".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Buscar e Instalar Newtonsoft.Json</a:t>
            </a:r>
            <a:r>
              <a:rPr kumimoji="0" lang="es-DO" altLang="es-DO" b="0" i="0" u="none" strike="noStrike" cap="none" normalizeH="0" baseline="0" dirty="0">
                <a:ln>
                  <a:noFill/>
                </a:ln>
                <a:solidFill>
                  <a:schemeClr val="tx1"/>
                </a:solidFill>
                <a:effectLst/>
                <a:latin typeface="Inter"/>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b="0" i="0" u="none" strike="noStrike" cap="none" normalizeH="0" baseline="0" dirty="0">
                <a:ln>
                  <a:noFill/>
                </a:ln>
                <a:solidFill>
                  <a:schemeClr val="tx1"/>
                </a:solidFill>
                <a:effectLst/>
                <a:latin typeface="Inter"/>
              </a:rPr>
              <a:t>En la pestaña "Examinar", busca </a:t>
            </a:r>
            <a:r>
              <a:rPr kumimoji="0" lang="es-DO" altLang="es-DO" sz="1100" b="0" i="0" u="none" strike="noStrike" cap="none" normalizeH="0" baseline="0" dirty="0">
                <a:ln>
                  <a:noFill/>
                </a:ln>
                <a:solidFill>
                  <a:schemeClr val="tx1"/>
                </a:solidFill>
                <a:effectLst/>
                <a:latin typeface="var(--default-mono-font-family,ui-monospace,SFMono-Regular,Menlo,Monaco,Consolas,&quot;Liberation Mono&quot;,&quot;Courier New&quot;,monospace)"/>
              </a:rPr>
              <a:t>Newtonsoft.Json</a:t>
            </a:r>
            <a:r>
              <a:rPr kumimoji="0" lang="es-DO" altLang="es-DO" b="0" i="0" u="none" strike="noStrike" cap="none" normalizeH="0" baseline="0" dirty="0">
                <a:ln>
                  <a:noFill/>
                </a:ln>
                <a:solidFill>
                  <a:schemeClr val="tx1"/>
                </a:solidFill>
                <a:effectLst/>
                <a:latin typeface="Inter"/>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b="0" i="0" u="none" strike="noStrike" cap="none" normalizeH="0" baseline="0" dirty="0">
                <a:ln>
                  <a:noFill/>
                </a:ln>
                <a:solidFill>
                  <a:schemeClr val="tx1"/>
                </a:solidFill>
                <a:effectLst/>
                <a:latin typeface="Inter"/>
              </a:rPr>
              <a:t>Selecciona el paquete e instálalo en todos los proyectos de la solución (Android, iOS, y el proyecto compartido).</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b="0" i="0" u="none" strike="noStrike" cap="none" normalizeH="0" baseline="0" dirty="0">
                <a:ln>
                  <a:noFill/>
                </a:ln>
                <a:solidFill>
                  <a:schemeClr val="tx1"/>
                </a:solidFill>
                <a:effectLst/>
                <a:latin typeface="Inter"/>
              </a:rPr>
              <a:t>En la ventana modal que aparece, acepta la instalación y espera a que se complete el proceso.</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b="0" i="0" u="none" strike="noStrike" cap="none" normalizeH="0" baseline="0" dirty="0">
              <a:ln>
                <a:noFill/>
              </a:ln>
              <a:solidFill>
                <a:schemeClr val="tx1"/>
              </a:solidFill>
              <a:effectLs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b="0" i="0" u="none" strike="noStrike" cap="none" normalizeH="0" baseline="0" dirty="0">
                <a:ln>
                  <a:noFill/>
                </a:ln>
                <a:solidFill>
                  <a:schemeClr val="tx1"/>
                </a:solidFill>
                <a:effectLst/>
                <a:latin typeface="Inter"/>
              </a:rPr>
              <a:t>Una vez completados estos pasos, estarás listo para avanzar con el desarrollo de tu aplicación en Xamarin.Forms. Puedes proceder a escribir el código XAML y C# necesario para tu proyecto.</a:t>
            </a:r>
            <a:endParaRPr kumimoji="0" lang="es-DO" altLang="es-DO"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513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7FD1512-FB75-4183-A097-9DB9F3C9557F}"/>
              </a:ext>
            </a:extLst>
          </p:cNvPr>
          <p:cNvSpPr txBox="1"/>
          <p:nvPr/>
        </p:nvSpPr>
        <p:spPr>
          <a:xfrm>
            <a:off x="434340" y="583064"/>
            <a:ext cx="3449502" cy="6063198"/>
          </a:xfrm>
          <a:prstGeom prst="rect">
            <a:avLst/>
          </a:prstGeom>
          <a:noFill/>
        </p:spPr>
        <p:txBody>
          <a:bodyPr wrap="square">
            <a:spAutoFit/>
          </a:bodyPr>
          <a:lstStyle/>
          <a:p>
            <a:r>
              <a:rPr lang="es-DO" sz="400" dirty="0">
                <a:solidFill>
                  <a:srgbClr val="0000FF"/>
                </a:solidFill>
                <a:highlight>
                  <a:srgbClr val="FFFFFF"/>
                </a:highlight>
                <a:latin typeface="Cascadia Mono" panose="020B0609020000020004" pitchFamily="49" charset="0"/>
              </a:rPr>
              <a:t>&lt;?xml version="1.0" encoding="utf-8" ?&gt;</a:t>
            </a:r>
            <a:endParaRPr lang="es-DO" sz="400" dirty="0">
              <a:solidFill>
                <a:srgbClr val="000000"/>
              </a:solidFill>
              <a:highlight>
                <a:srgbClr val="FFFFFF"/>
              </a:highlight>
              <a:latin typeface="Cascadia Mono" panose="020B0609020000020004" pitchFamily="49" charset="0"/>
            </a:endParaRPr>
          </a:p>
          <a:p>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ContentPage</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xmlns</a:t>
            </a:r>
            <a:r>
              <a:rPr lang="es-DO" sz="400" dirty="0">
                <a:solidFill>
                  <a:srgbClr val="0000FF"/>
                </a:solidFill>
                <a:highlight>
                  <a:srgbClr val="FFFFFF"/>
                </a:highlight>
                <a:latin typeface="Cascadia Mono" panose="020B0609020000020004" pitchFamily="49" charset="0"/>
              </a:rPr>
              <a:t>="http://xamarin.com/schemas/2014/forms"</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xmlns</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x</a:t>
            </a:r>
            <a:r>
              <a:rPr lang="es-DO" sz="400" dirty="0">
                <a:solidFill>
                  <a:srgbClr val="0000FF"/>
                </a:solidFill>
                <a:highlight>
                  <a:srgbClr val="FFFFFF"/>
                </a:highlight>
                <a:latin typeface="Cascadia Mono" panose="020B0609020000020004" pitchFamily="49" charset="0"/>
              </a:rPr>
              <a:t>="http://schemas.microsoft.com/winfx/2009/xaml"</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Class</a:t>
            </a:r>
            <a:r>
              <a:rPr lang="es-DO" sz="400" dirty="0">
                <a:solidFill>
                  <a:srgbClr val="0000FF"/>
                </a:solidFill>
                <a:highlight>
                  <a:srgbClr val="FFFFFF"/>
                </a:highlight>
                <a:latin typeface="Cascadia Mono" panose="020B0609020000020004" pitchFamily="49" charset="0"/>
              </a:rPr>
              <a:t>="App26.MainPage"</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="#F5F5F5"&gt;</a:t>
            </a:r>
            <a:endParaRPr lang="es-DO" sz="400" dirty="0">
              <a:solidFill>
                <a:srgbClr val="000000"/>
              </a:solidFill>
              <a:highlight>
                <a:srgbClr val="FFFFFF"/>
              </a:highlight>
              <a:latin typeface="Cascadia Mono" panose="020B0609020000020004" pitchFamily="49" charset="0"/>
            </a:endParaRPr>
          </a:p>
          <a:p>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StackLayout</a:t>
            </a:r>
            <a:r>
              <a:rPr lang="es-DO" sz="400" dirty="0">
                <a:solidFill>
                  <a:srgbClr val="FF0000"/>
                </a:solidFill>
                <a:highlight>
                  <a:srgbClr val="FFFFFF"/>
                </a:highlight>
                <a:latin typeface="Cascadia Mono" panose="020B0609020000020004" pitchFamily="49" charset="0"/>
              </a:rPr>
              <a:t> Padding</a:t>
            </a:r>
            <a:r>
              <a:rPr lang="es-DO" sz="400" dirty="0">
                <a:solidFill>
                  <a:srgbClr val="0000FF"/>
                </a:solidFill>
                <a:highlight>
                  <a:srgbClr val="FFFFFF"/>
                </a:highlight>
                <a:latin typeface="Cascadia Mono" panose="020B0609020000020004" pitchFamily="49" charset="0"/>
              </a:rPr>
              <a:t>="10"&gt;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8000"/>
                </a:solidFill>
                <a:highlight>
                  <a:srgbClr val="FFFFFF"/>
                </a:highlight>
                <a:latin typeface="Cascadia Mono" panose="020B0609020000020004" pitchFamily="49" charset="0"/>
              </a:rPr>
              <a:t>&lt;!-- Título del carrusel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Frame</a:t>
            </a:r>
            <a:r>
              <a:rPr lang="es-DO" sz="400" dirty="0">
                <a:solidFill>
                  <a:srgbClr val="FF0000"/>
                </a:solidFill>
                <a:highlight>
                  <a:srgbClr val="FFFFFF"/>
                </a:highlight>
                <a:latin typeface="Cascadia Mono" panose="020B0609020000020004" pitchFamily="49" charset="0"/>
              </a:rPr>
              <a:t> BorderColor</a:t>
            </a:r>
            <a:r>
              <a:rPr lang="es-DO" sz="400" dirty="0">
                <a:solidFill>
                  <a:srgbClr val="0000FF"/>
                </a:solidFill>
                <a:highlight>
                  <a:srgbClr val="FFFFFF"/>
                </a:highlight>
                <a:latin typeface="Cascadia Mono" panose="020B0609020000020004" pitchFamily="49" charset="0"/>
              </a:rPr>
              <a:t>="Orange"</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CornerRadius</a:t>
            </a:r>
            <a:r>
              <a:rPr lang="es-DO" sz="400" dirty="0">
                <a:solidFill>
                  <a:srgbClr val="0000FF"/>
                </a:solidFill>
                <a:highlight>
                  <a:srgbClr val="FFFFFF"/>
                </a:highlight>
                <a:latin typeface="Cascadia Mono" panose="020B0609020000020004" pitchFamily="49" charset="0"/>
              </a:rPr>
              <a:t>="10"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HasShadow</a:t>
            </a:r>
            <a:r>
              <a:rPr lang="es-DO" sz="400" dirty="0">
                <a:solidFill>
                  <a:srgbClr val="0000FF"/>
                </a:solidFill>
                <a:highlight>
                  <a:srgbClr val="FFFFFF"/>
                </a:highlight>
                <a:latin typeface="Cascadia Mono" panose="020B0609020000020004" pitchFamily="49" charset="0"/>
              </a:rPr>
              <a:t>="True"</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="#1B1464"&gt;</a:t>
            </a:r>
            <a:endParaRPr lang="es-DO" sz="400" dirty="0">
              <a:solidFill>
                <a:srgbClr val="000000"/>
              </a:solidFill>
              <a:highlight>
                <a:srgbClr val="FFFFFF"/>
              </a:highlight>
              <a:latin typeface="Cascadia Mono" panose="020B0609020000020004" pitchFamily="49" charset="0"/>
            </a:endParaRPr>
          </a:p>
          <a:p>
            <a:r>
              <a:rPr lang="es-ES" sz="400" dirty="0">
                <a:solidFill>
                  <a:srgbClr val="000000"/>
                </a:solidFill>
                <a:highlight>
                  <a:srgbClr val="FFFFFF"/>
                </a:highlight>
                <a:latin typeface="Cascadia Mono" panose="020B0609020000020004" pitchFamily="49" charset="0"/>
              </a:rPr>
              <a:t>            </a:t>
            </a:r>
            <a:r>
              <a:rPr lang="es-ES" sz="400" dirty="0">
                <a:solidFill>
                  <a:srgbClr val="0000FF"/>
                </a:solidFill>
                <a:highlight>
                  <a:srgbClr val="FFFFFF"/>
                </a:highlight>
                <a:latin typeface="Cascadia Mono" panose="020B0609020000020004" pitchFamily="49" charset="0"/>
              </a:rPr>
              <a:t>&lt;</a:t>
            </a:r>
            <a:r>
              <a:rPr lang="es-ES" sz="400" dirty="0">
                <a:solidFill>
                  <a:srgbClr val="A31515"/>
                </a:solidFill>
                <a:highlight>
                  <a:srgbClr val="FFFFFF"/>
                </a:highlight>
                <a:latin typeface="Cascadia Mono" panose="020B0609020000020004" pitchFamily="49" charset="0"/>
              </a:rPr>
              <a:t>Label</a:t>
            </a:r>
            <a:r>
              <a:rPr lang="es-ES" sz="400" dirty="0">
                <a:solidFill>
                  <a:srgbClr val="FF0000"/>
                </a:solidFill>
                <a:highlight>
                  <a:srgbClr val="FFFFFF"/>
                </a:highlight>
                <a:latin typeface="Cascadia Mono" panose="020B0609020000020004" pitchFamily="49" charset="0"/>
              </a:rPr>
              <a:t> Text</a:t>
            </a:r>
            <a:r>
              <a:rPr lang="es-ES" sz="400" dirty="0">
                <a:solidFill>
                  <a:srgbClr val="0000FF"/>
                </a:solidFill>
                <a:highlight>
                  <a:srgbClr val="FFFFFF"/>
                </a:highlight>
                <a:latin typeface="Cascadia Mono" panose="020B0609020000020004" pitchFamily="49" charset="0"/>
              </a:rPr>
              <a:t>="Vehículos en Venta"</a:t>
            </a:r>
            <a:r>
              <a:rPr lang="es-ES"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="26"</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="White"</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Frame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endParaRPr lang="es-DO" sz="400" dirty="0">
              <a:solidFill>
                <a:srgbClr val="000000"/>
              </a:solidFill>
              <a:highlight>
                <a:srgbClr val="FFFFFF"/>
              </a:highlight>
              <a:latin typeface="Cascadia Mono" panose="020B0609020000020004" pitchFamily="49" charset="0"/>
            </a:endParaRPr>
          </a:p>
          <a:p>
            <a:r>
              <a:rPr lang="es-ES" sz="400" dirty="0">
                <a:solidFill>
                  <a:srgbClr val="000000"/>
                </a:solidFill>
                <a:highlight>
                  <a:srgbClr val="FFFFFF"/>
                </a:highlight>
                <a:latin typeface="Cascadia Mono" panose="020B0609020000020004" pitchFamily="49" charset="0"/>
              </a:rPr>
              <a:t>        </a:t>
            </a:r>
            <a:r>
              <a:rPr lang="es-ES" sz="400" dirty="0">
                <a:solidFill>
                  <a:srgbClr val="008000"/>
                </a:solidFill>
                <a:highlight>
                  <a:srgbClr val="FFFFFF"/>
                </a:highlight>
                <a:latin typeface="Cascadia Mono" panose="020B0609020000020004" pitchFamily="49" charset="0"/>
              </a:rPr>
              <a:t>&lt;!-- Caja de búsqueda: filtra por categoría --&gt;</a:t>
            </a:r>
            <a:endParaRPr lang="es-ES"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SearchBar</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="vehicleSearchBar"</a:t>
            </a:r>
            <a:endParaRPr lang="es-DO" sz="400" dirty="0">
              <a:solidFill>
                <a:srgbClr val="000000"/>
              </a:solidFill>
              <a:highlight>
                <a:srgbClr val="FFFFFF"/>
              </a:highlight>
              <a:latin typeface="Cascadia Mono" panose="020B0609020000020004" pitchFamily="49" charset="0"/>
            </a:endParaRPr>
          </a:p>
          <a:p>
            <a:r>
              <a:rPr lang="es-ES" sz="400" dirty="0">
                <a:solidFill>
                  <a:srgbClr val="000000"/>
                </a:solidFill>
                <a:highlight>
                  <a:srgbClr val="FFFFFF"/>
                </a:highlight>
                <a:latin typeface="Cascadia Mono" panose="020B0609020000020004" pitchFamily="49" charset="0"/>
              </a:rPr>
              <a:t>                  </a:t>
            </a:r>
            <a:r>
              <a:rPr lang="es-ES" sz="400" dirty="0">
                <a:solidFill>
                  <a:srgbClr val="FF0000"/>
                </a:solidFill>
                <a:highlight>
                  <a:srgbClr val="FFFFFF"/>
                </a:highlight>
                <a:latin typeface="Cascadia Mono" panose="020B0609020000020004" pitchFamily="49" charset="0"/>
              </a:rPr>
              <a:t> Placeholder</a:t>
            </a:r>
            <a:r>
              <a:rPr lang="es-ES" sz="400" dirty="0">
                <a:solidFill>
                  <a:srgbClr val="0000FF"/>
                </a:solidFill>
                <a:highlight>
                  <a:srgbClr val="FFFFFF"/>
                </a:highlight>
                <a:latin typeface="Cascadia Mono" panose="020B0609020000020004" pitchFamily="49" charset="0"/>
              </a:rPr>
              <a:t>="Buscar vehículo por Marca y Tipo..."</a:t>
            </a:r>
            <a:endParaRPr lang="es-ES"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TextChanged</a:t>
            </a:r>
            <a:r>
              <a:rPr lang="es-DO" sz="400" dirty="0">
                <a:solidFill>
                  <a:srgbClr val="0000FF"/>
                </a:solidFill>
                <a:highlight>
                  <a:srgbClr val="FFFFFF"/>
                </a:highlight>
                <a:latin typeface="Cascadia Mono" panose="020B0609020000020004" pitchFamily="49" charset="0"/>
              </a:rPr>
              <a:t>="OnSearchTextChanged"</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Margin</a:t>
            </a:r>
            <a:r>
              <a:rPr lang="es-DO" sz="400" dirty="0">
                <a:solidFill>
                  <a:srgbClr val="0000FF"/>
                </a:solidFill>
                <a:highlight>
                  <a:srgbClr val="FFFFFF"/>
                </a:highlight>
                <a:latin typeface="Cascadia Mono" panose="020B0609020000020004" pitchFamily="49" charset="0"/>
              </a:rPr>
              <a:t>="0,10"/&gt;</a:t>
            </a:r>
            <a:endParaRPr lang="es-DO" sz="400" dirty="0">
              <a:solidFill>
                <a:srgbClr val="000000"/>
              </a:solidFill>
              <a:highlight>
                <a:srgbClr val="FFFFFF"/>
              </a:highlight>
              <a:latin typeface="Cascadia Mono" panose="020B0609020000020004" pitchFamily="49" charset="0"/>
            </a:endParaRPr>
          </a:p>
          <a:p>
            <a:endParaRPr lang="es-DO" sz="400" dirty="0">
              <a:solidFill>
                <a:srgbClr val="000000"/>
              </a:solidFill>
              <a:highlight>
                <a:srgbClr val="FFFFFF"/>
              </a:highlight>
              <a:latin typeface="Cascadia Mono" panose="020B0609020000020004" pitchFamily="49" charset="0"/>
            </a:endParaRPr>
          </a:p>
          <a:p>
            <a:r>
              <a:rPr lang="es-ES" sz="400" dirty="0">
                <a:solidFill>
                  <a:srgbClr val="000000"/>
                </a:solidFill>
                <a:highlight>
                  <a:srgbClr val="FFFFFF"/>
                </a:highlight>
                <a:latin typeface="Cascadia Mono" panose="020B0609020000020004" pitchFamily="49" charset="0"/>
              </a:rPr>
              <a:t>        </a:t>
            </a:r>
            <a:r>
              <a:rPr lang="es-ES" sz="400" dirty="0">
                <a:solidFill>
                  <a:srgbClr val="008000"/>
                </a:solidFill>
                <a:highlight>
                  <a:srgbClr val="FFFFFF"/>
                </a:highlight>
                <a:latin typeface="Cascadia Mono" panose="020B0609020000020004" pitchFamily="49" charset="0"/>
              </a:rPr>
              <a:t>&lt;!-- CollectionView para mostrar las tarjetas de vehículos horizontalmente --&gt;</a:t>
            </a:r>
            <a:endParaRPr lang="es-ES"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CollectionView</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="vehiclesCollectionView"</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ItemsSource</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Vehicles</a:t>
            </a:r>
            <a:r>
              <a:rPr lang="es-DO" sz="400" dirty="0">
                <a:solidFill>
                  <a:srgbClr val="0000FF"/>
                </a:solidFill>
                <a:highlight>
                  <a:srgbClr val="FFFFFF"/>
                </a:highlight>
                <a:latin typeface="Cascadia Mono" panose="020B0609020000020004" pitchFamily="49" charset="0"/>
              </a:rPr>
              <a: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ItemsLayout</a:t>
            </a:r>
            <a:r>
              <a:rPr lang="es-DO" sz="400" dirty="0">
                <a:solidFill>
                  <a:srgbClr val="0000FF"/>
                </a:solidFill>
                <a:highlight>
                  <a:srgbClr val="FFFFFF"/>
                </a:highlight>
                <a:latin typeface="Cascadia Mono" panose="020B0609020000020004" pitchFamily="49" charset="0"/>
              </a:rPr>
              <a:t>="HorizontalList"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Margin</a:t>
            </a:r>
            <a:r>
              <a:rPr lang="es-DO" sz="400" dirty="0">
                <a:solidFill>
                  <a:srgbClr val="0000FF"/>
                </a:solidFill>
                <a:highlight>
                  <a:srgbClr val="FFFFFF"/>
                </a:highlight>
                <a:latin typeface="Cascadia Mono" panose="020B0609020000020004" pitchFamily="49" charset="0"/>
              </a:rPr>
              <a:t>="0,10"&gt;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CollectionView.ItemTemplate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DataTemplate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Frame</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="360"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="600"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Padding</a:t>
            </a:r>
            <a:r>
              <a:rPr lang="es-DO" sz="400" dirty="0">
                <a:solidFill>
                  <a:srgbClr val="0000FF"/>
                </a:solidFill>
                <a:highlight>
                  <a:srgbClr val="FFFFFF"/>
                </a:highlight>
                <a:latin typeface="Cascadia Mono" panose="020B0609020000020004" pitchFamily="49" charset="0"/>
              </a:rPr>
              <a:t>="20"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Margin</a:t>
            </a:r>
            <a:r>
              <a:rPr lang="es-DO" sz="400" dirty="0">
                <a:solidFill>
                  <a:srgbClr val="0000FF"/>
                </a:solidFill>
                <a:highlight>
                  <a:srgbClr val="FFFFFF"/>
                </a:highlight>
                <a:latin typeface="Cascadia Mono" panose="020B0609020000020004" pitchFamily="49" charset="0"/>
              </a:rPr>
              <a:t>="10"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CornerRadius</a:t>
            </a:r>
            <a:r>
              <a:rPr lang="es-DO" sz="400" dirty="0">
                <a:solidFill>
                  <a:srgbClr val="0000FF"/>
                </a:solidFill>
                <a:highlight>
                  <a:srgbClr val="FFFFFF"/>
                </a:highlight>
                <a:latin typeface="Cascadia Mono" panose="020B0609020000020004" pitchFamily="49" charset="0"/>
              </a:rPr>
              <a:t>="10"</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HasShadow</a:t>
            </a:r>
            <a:r>
              <a:rPr lang="es-DO" sz="400" dirty="0">
                <a:solidFill>
                  <a:srgbClr val="0000FF"/>
                </a:solidFill>
                <a:highlight>
                  <a:srgbClr val="FFFFFF"/>
                </a:highlight>
                <a:latin typeface="Cascadia Mono" panose="020B0609020000020004" pitchFamily="49" charset="0"/>
              </a:rPr>
              <a:t>="True"</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="White"&gt;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StackLayout</a:t>
            </a:r>
            <a:r>
              <a:rPr lang="es-DO" sz="400" dirty="0">
                <a:solidFill>
                  <a:srgbClr val="FF0000"/>
                </a:solidFill>
                <a:highlight>
                  <a:srgbClr val="FFFFFF"/>
                </a:highlight>
                <a:latin typeface="Cascadia Mono" panose="020B0609020000020004" pitchFamily="49" charset="0"/>
              </a:rPr>
              <a:t> Spacing</a:t>
            </a:r>
            <a:r>
              <a:rPr lang="es-DO" sz="400" dirty="0">
                <a:solidFill>
                  <a:srgbClr val="0000FF"/>
                </a:solidFill>
                <a:highlight>
                  <a:srgbClr val="FFFFFF"/>
                </a:highlight>
                <a:latin typeface="Cascadia Mono" panose="020B0609020000020004" pitchFamily="49" charset="0"/>
              </a:rPr>
              <a:t>="10"&gt;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Image</a:t>
            </a:r>
            <a:r>
              <a:rPr lang="es-DO" sz="400" dirty="0">
                <a:solidFill>
                  <a:srgbClr val="FF0000"/>
                </a:solidFill>
                <a:highlight>
                  <a:srgbClr val="FFFFFF"/>
                </a:highlight>
                <a:latin typeface="Cascadia Mono" panose="020B0609020000020004" pitchFamily="49" charset="0"/>
              </a:rPr>
              <a:t> Source</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Imagen</a:t>
            </a:r>
            <a:r>
              <a:rPr lang="es-DO" sz="400" dirty="0">
                <a:solidFill>
                  <a:srgbClr val="0000FF"/>
                </a:solidFill>
                <a:highlight>
                  <a:srgbClr val="FFFFFF"/>
                </a:highlight>
                <a:latin typeface="Cascadia Mono" panose="020B0609020000020004" pitchFamily="49" charset="0"/>
              </a:rPr>
              <a:t>}"</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="280"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="200"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Image</a:t>
            </a:r>
            <a:r>
              <a:rPr lang="es-DO" sz="400" dirty="0">
                <a:solidFill>
                  <a:srgbClr val="FF0000"/>
                </a:solidFill>
                <a:highlight>
                  <a:srgbClr val="FFFFFF"/>
                </a:highlight>
                <a:latin typeface="Cascadia Mono" panose="020B0609020000020004" pitchFamily="49" charset="0"/>
              </a:rPr>
              <a:t> Source</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Logo</a:t>
            </a:r>
            <a:r>
              <a:rPr lang="es-DO" sz="400" dirty="0">
                <a:solidFill>
                  <a:srgbClr val="0000FF"/>
                </a:solidFill>
                <a:highlight>
                  <a:srgbClr val="FFFFFF"/>
                </a:highlight>
                <a:latin typeface="Cascadia Mono" panose="020B0609020000020004" pitchFamily="49" charset="0"/>
              </a:rPr>
              <a:t>}"</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="50"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="50"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HorizontalOptions</a:t>
            </a:r>
            <a:r>
              <a:rPr lang="es-DO" sz="400" dirty="0">
                <a:solidFill>
                  <a:srgbClr val="0000FF"/>
                </a:solidFill>
                <a:highlight>
                  <a:srgbClr val="FFFFFF"/>
                </a:highlight>
                <a:latin typeface="Cascadia Mono" panose="020B0609020000020004" pitchFamily="49" charset="0"/>
              </a:rPr>
              <a:t>="Center"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Marca</a:t>
            </a:r>
            <a:r>
              <a:rPr lang="es-DO" sz="400" dirty="0">
                <a:solidFill>
                  <a:srgbClr val="0000FF"/>
                </a:solidFill>
                <a:highlight>
                  <a:srgbClr val="FFFFFF"/>
                </a:highlight>
                <a:latin typeface="Cascadia Mono" panose="020B0609020000020004" pitchFamily="49" charset="0"/>
              </a:rPr>
              <a:t>}"</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="22"</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FontAttributes</a:t>
            </a:r>
            <a:r>
              <a:rPr lang="es-DO" sz="400" dirty="0">
                <a:solidFill>
                  <a:srgbClr val="0000FF"/>
                </a:solidFill>
                <a:highlight>
                  <a:srgbClr val="FFFFFF"/>
                </a:highlight>
                <a:latin typeface="Cascadia Mono" panose="020B0609020000020004" pitchFamily="49" charset="0"/>
              </a:rPr>
              <a:t>="Bold"/&gt;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Modelo</a:t>
            </a:r>
            <a:r>
              <a:rPr lang="es-DO" sz="400" dirty="0">
                <a:solidFill>
                  <a:srgbClr val="0000FF"/>
                </a:solidFill>
                <a:highlight>
                  <a:srgbClr val="FFFFFF"/>
                </a:highlight>
                <a:latin typeface="Cascadia Mono" panose="020B0609020000020004" pitchFamily="49" charset="0"/>
              </a:rPr>
              <a:t>}"</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="18"</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Caracteristicas</a:t>
            </a:r>
            <a:r>
              <a:rPr lang="es-DO" sz="400" dirty="0">
                <a:solidFill>
                  <a:srgbClr val="0000FF"/>
                </a:solidFill>
                <a:highlight>
                  <a:srgbClr val="FFFFFF"/>
                </a:highlight>
                <a:latin typeface="Cascadia Mono" panose="020B0609020000020004" pitchFamily="49" charset="0"/>
              </a:rPr>
              <a:t>}"</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="Black"/&gt;</a:t>
            </a:r>
            <a:endParaRPr lang="es-DO" sz="400" dirty="0">
              <a:solidFill>
                <a:srgbClr val="000000"/>
              </a:solidFill>
              <a:highlight>
                <a:srgbClr val="FFFFFF"/>
              </a:highlight>
              <a:latin typeface="Cascadia Mono" panose="020B0609020000020004" pitchFamily="49" charset="0"/>
            </a:endParaRPr>
          </a:p>
          <a:p>
            <a:r>
              <a:rPr lang="sv-SE" sz="400" dirty="0">
                <a:solidFill>
                  <a:srgbClr val="000000"/>
                </a:solidFill>
                <a:highlight>
                  <a:srgbClr val="FFFFFF"/>
                </a:highlight>
                <a:latin typeface="Cascadia Mono" panose="020B0609020000020004" pitchFamily="49" charset="0"/>
              </a:rPr>
              <a:t>                            </a:t>
            </a:r>
            <a:r>
              <a:rPr lang="sv-SE" sz="400" dirty="0">
                <a:solidFill>
                  <a:srgbClr val="0000FF"/>
                </a:solidFill>
                <a:highlight>
                  <a:srgbClr val="FFFFFF"/>
                </a:highlight>
                <a:latin typeface="Cascadia Mono" panose="020B0609020000020004" pitchFamily="49" charset="0"/>
              </a:rPr>
              <a:t>&lt;</a:t>
            </a:r>
            <a:r>
              <a:rPr lang="sv-SE" sz="400" dirty="0">
                <a:solidFill>
                  <a:srgbClr val="A31515"/>
                </a:solidFill>
                <a:highlight>
                  <a:srgbClr val="FFFFFF"/>
                </a:highlight>
                <a:latin typeface="Cascadia Mono" panose="020B0609020000020004" pitchFamily="49" charset="0"/>
              </a:rPr>
              <a:t>Label</a:t>
            </a:r>
            <a:r>
              <a:rPr lang="sv-SE" sz="400" dirty="0">
                <a:solidFill>
                  <a:srgbClr val="FF0000"/>
                </a:solidFill>
                <a:highlight>
                  <a:srgbClr val="FFFFFF"/>
                </a:highlight>
                <a:latin typeface="Cascadia Mono" panose="020B0609020000020004" pitchFamily="49" charset="0"/>
              </a:rPr>
              <a:t> Text</a:t>
            </a:r>
            <a:r>
              <a:rPr lang="sv-SE" sz="400" dirty="0">
                <a:solidFill>
                  <a:srgbClr val="0000FF"/>
                </a:solidFill>
                <a:highlight>
                  <a:srgbClr val="FFFFFF"/>
                </a:highlight>
                <a:latin typeface="Cascadia Mono" panose="020B0609020000020004" pitchFamily="49" charset="0"/>
              </a:rPr>
              <a:t>="{</a:t>
            </a:r>
            <a:r>
              <a:rPr lang="sv-SE" sz="400" dirty="0">
                <a:solidFill>
                  <a:srgbClr val="A31515"/>
                </a:solidFill>
                <a:highlight>
                  <a:srgbClr val="FFFFFF"/>
                </a:highlight>
                <a:latin typeface="Cascadia Mono" panose="020B0609020000020004" pitchFamily="49" charset="0"/>
              </a:rPr>
              <a:t>Binding</a:t>
            </a:r>
            <a:r>
              <a:rPr lang="sv-SE" sz="400" dirty="0">
                <a:solidFill>
                  <a:srgbClr val="FF0000"/>
                </a:solidFill>
                <a:highlight>
                  <a:srgbClr val="FFFFFF"/>
                </a:highlight>
                <a:latin typeface="Cascadia Mono" panose="020B0609020000020004" pitchFamily="49" charset="0"/>
              </a:rPr>
              <a:t> Tipo</a:t>
            </a:r>
            <a:r>
              <a:rPr lang="sv-SE" sz="400" dirty="0">
                <a:solidFill>
                  <a:srgbClr val="0000FF"/>
                </a:solidFill>
                <a:highlight>
                  <a:srgbClr val="FFFFFF"/>
                </a:highlight>
                <a:latin typeface="Cascadia Mono" panose="020B0609020000020004" pitchFamily="49" charset="0"/>
              </a:rPr>
              <a:t>,</a:t>
            </a:r>
            <a:r>
              <a:rPr lang="sv-SE" sz="400" dirty="0">
                <a:solidFill>
                  <a:srgbClr val="FF0000"/>
                </a:solidFill>
                <a:highlight>
                  <a:srgbClr val="FFFFFF"/>
                </a:highlight>
                <a:latin typeface="Cascadia Mono" panose="020B0609020000020004" pitchFamily="49" charset="0"/>
              </a:rPr>
              <a:t> StringFormat</a:t>
            </a:r>
            <a:r>
              <a:rPr lang="sv-SE" sz="400" dirty="0">
                <a:solidFill>
                  <a:srgbClr val="0000FF"/>
                </a:solidFill>
                <a:highlight>
                  <a:srgbClr val="FFFFFF"/>
                </a:highlight>
                <a:latin typeface="Cascadia Mono" panose="020B0609020000020004" pitchFamily="49" charset="0"/>
              </a:rPr>
              <a:t>='Tipo: {0}'}"</a:t>
            </a:r>
            <a:r>
              <a:rPr lang="sv-SE"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Motor</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 StringFormat</a:t>
            </a:r>
            <a:r>
              <a:rPr lang="es-DO" sz="400" dirty="0">
                <a:solidFill>
                  <a:srgbClr val="0000FF"/>
                </a:solidFill>
                <a:highlight>
                  <a:srgbClr val="FFFFFF"/>
                </a:highlight>
                <a:latin typeface="Cascadia Mono" panose="020B0609020000020004" pitchFamily="49" charset="0"/>
              </a:rPr>
              <a:t>='Motor: {0}'}"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n-US" sz="400" dirty="0">
                <a:solidFill>
                  <a:srgbClr val="000000"/>
                </a:solidFill>
                <a:highlight>
                  <a:srgbClr val="FFFFFF"/>
                </a:highlight>
                <a:latin typeface="Cascadia Mono" panose="020B0609020000020004" pitchFamily="49" charset="0"/>
              </a:rPr>
              <a:t>                            </a:t>
            </a:r>
            <a:r>
              <a:rPr lang="en-US" sz="400" dirty="0">
                <a:solidFill>
                  <a:srgbClr val="0000FF"/>
                </a:solidFill>
                <a:highlight>
                  <a:srgbClr val="FFFFFF"/>
                </a:highlight>
                <a:latin typeface="Cascadia Mono" panose="020B0609020000020004" pitchFamily="49" charset="0"/>
              </a:rPr>
              <a:t>&lt;</a:t>
            </a:r>
            <a:r>
              <a:rPr lang="en-US" sz="400" dirty="0">
                <a:solidFill>
                  <a:srgbClr val="A31515"/>
                </a:solidFill>
                <a:highlight>
                  <a:srgbClr val="FFFFFF"/>
                </a:highlight>
                <a:latin typeface="Cascadia Mono" panose="020B0609020000020004" pitchFamily="49" charset="0"/>
              </a:rPr>
              <a:t>Label</a:t>
            </a:r>
            <a:r>
              <a:rPr lang="en-US" sz="400" dirty="0">
                <a:solidFill>
                  <a:srgbClr val="FF0000"/>
                </a:solidFill>
                <a:highlight>
                  <a:srgbClr val="FFFFFF"/>
                </a:highlight>
                <a:latin typeface="Cascadia Mono" panose="020B0609020000020004" pitchFamily="49" charset="0"/>
              </a:rPr>
              <a:t> Text</a:t>
            </a:r>
            <a:r>
              <a:rPr lang="en-US" sz="400" dirty="0">
                <a:solidFill>
                  <a:srgbClr val="0000FF"/>
                </a:solidFill>
                <a:highlight>
                  <a:srgbClr val="FFFFFF"/>
                </a:highlight>
                <a:latin typeface="Cascadia Mono" panose="020B0609020000020004" pitchFamily="49" charset="0"/>
              </a:rPr>
              <a:t>="{</a:t>
            </a:r>
            <a:r>
              <a:rPr lang="en-US" sz="400" dirty="0">
                <a:solidFill>
                  <a:srgbClr val="A31515"/>
                </a:solidFill>
                <a:highlight>
                  <a:srgbClr val="FFFFFF"/>
                </a:highlight>
                <a:latin typeface="Cascadia Mono" panose="020B0609020000020004" pitchFamily="49" charset="0"/>
              </a:rPr>
              <a:t>Binding</a:t>
            </a:r>
            <a:r>
              <a:rPr lang="en-US" sz="400" dirty="0">
                <a:solidFill>
                  <a:srgbClr val="FF0000"/>
                </a:solidFill>
                <a:highlight>
                  <a:srgbClr val="FFFFFF"/>
                </a:highlight>
                <a:latin typeface="Cascadia Mono" panose="020B0609020000020004" pitchFamily="49" charset="0"/>
              </a:rPr>
              <a:t> Combustible</a:t>
            </a:r>
            <a:r>
              <a:rPr lang="en-US" sz="400" dirty="0">
                <a:solidFill>
                  <a:srgbClr val="0000FF"/>
                </a:solidFill>
                <a:highlight>
                  <a:srgbClr val="FFFFFF"/>
                </a:highlight>
                <a:latin typeface="Cascadia Mono" panose="020B0609020000020004" pitchFamily="49" charset="0"/>
              </a:rPr>
              <a:t>,</a:t>
            </a:r>
            <a:r>
              <a:rPr lang="en-US" sz="400" dirty="0">
                <a:solidFill>
                  <a:srgbClr val="FF0000"/>
                </a:solidFill>
                <a:highlight>
                  <a:srgbClr val="FFFFFF"/>
                </a:highlight>
                <a:latin typeface="Cascadia Mono" panose="020B0609020000020004" pitchFamily="49" charset="0"/>
              </a:rPr>
              <a:t> StringFormat</a:t>
            </a:r>
            <a:r>
              <a:rPr lang="en-US" sz="400" dirty="0">
                <a:solidFill>
                  <a:srgbClr val="0000FF"/>
                </a:solidFill>
                <a:highlight>
                  <a:srgbClr val="FFFFFF"/>
                </a:highlight>
                <a:latin typeface="Cascadia Mono" panose="020B0609020000020004" pitchFamily="49" charset="0"/>
              </a:rPr>
              <a:t>='Combustible: {0}'}"</a:t>
            </a:r>
            <a:r>
              <a:rPr lang="en-US"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Categoria</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 StringFormat</a:t>
            </a:r>
            <a:r>
              <a:rPr lang="es-DO" sz="400" dirty="0">
                <a:solidFill>
                  <a:srgbClr val="0000FF"/>
                </a:solidFill>
                <a:highlight>
                  <a:srgbClr val="FFFFFF"/>
                </a:highlight>
                <a:latin typeface="Cascadia Mono" panose="020B0609020000020004" pitchFamily="49" charset="0"/>
              </a:rPr>
              <a:t>='Categoría: {0}'}"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Precio_Compra</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 StringFormat</a:t>
            </a:r>
            <a:r>
              <a:rPr lang="es-DO" sz="400" dirty="0">
                <a:solidFill>
                  <a:srgbClr val="0000FF"/>
                </a:solidFill>
                <a:highlight>
                  <a:srgbClr val="FFFFFF"/>
                </a:highlight>
                <a:latin typeface="Cascadia Mono" panose="020B0609020000020004" pitchFamily="49" charset="0"/>
              </a:rPr>
              <a:t>='Precio de compra: ${0}'}"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="16"</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="Green"/&gt;</a:t>
            </a:r>
            <a:endParaRPr lang="es-DO" sz="400" dirty="0">
              <a:solidFill>
                <a:srgbClr val="000000"/>
              </a:solidFill>
              <a:highlight>
                <a:srgbClr val="FFFFFF"/>
              </a:highlight>
              <a:latin typeface="Cascadia Mono" panose="020B0609020000020004" pitchFamily="49" charset="0"/>
            </a:endParaRPr>
          </a:p>
          <a:p>
            <a:r>
              <a:rPr lang="es-ES" sz="400" dirty="0">
                <a:solidFill>
                  <a:srgbClr val="000000"/>
                </a:solidFill>
                <a:highlight>
                  <a:srgbClr val="FFFFFF"/>
                </a:highlight>
                <a:latin typeface="Cascadia Mono" panose="020B0609020000020004" pitchFamily="49" charset="0"/>
              </a:rPr>
              <a:t>                            </a:t>
            </a:r>
            <a:r>
              <a:rPr lang="es-ES" sz="400" dirty="0">
                <a:solidFill>
                  <a:srgbClr val="0000FF"/>
                </a:solidFill>
                <a:highlight>
                  <a:srgbClr val="FFFFFF"/>
                </a:highlight>
                <a:latin typeface="Cascadia Mono" panose="020B0609020000020004" pitchFamily="49" charset="0"/>
              </a:rPr>
              <a:t>&lt;</a:t>
            </a:r>
            <a:r>
              <a:rPr lang="es-ES" sz="400" dirty="0">
                <a:solidFill>
                  <a:srgbClr val="A31515"/>
                </a:solidFill>
                <a:highlight>
                  <a:srgbClr val="FFFFFF"/>
                </a:highlight>
                <a:latin typeface="Cascadia Mono" panose="020B0609020000020004" pitchFamily="49" charset="0"/>
              </a:rPr>
              <a:t>Label</a:t>
            </a:r>
            <a:r>
              <a:rPr lang="es-ES" sz="400" dirty="0">
                <a:solidFill>
                  <a:srgbClr val="FF0000"/>
                </a:solidFill>
                <a:highlight>
                  <a:srgbClr val="FFFFFF"/>
                </a:highlight>
                <a:latin typeface="Cascadia Mono" panose="020B0609020000020004" pitchFamily="49" charset="0"/>
              </a:rPr>
              <a:t> Text</a:t>
            </a:r>
            <a:r>
              <a:rPr lang="es-ES" sz="400" dirty="0">
                <a:solidFill>
                  <a:srgbClr val="0000FF"/>
                </a:solidFill>
                <a:highlight>
                  <a:srgbClr val="FFFFFF"/>
                </a:highlight>
                <a:latin typeface="Cascadia Mono" panose="020B0609020000020004" pitchFamily="49" charset="0"/>
              </a:rPr>
              <a:t>="{</a:t>
            </a:r>
            <a:r>
              <a:rPr lang="es-ES" sz="400" dirty="0">
                <a:solidFill>
                  <a:srgbClr val="A31515"/>
                </a:solidFill>
                <a:highlight>
                  <a:srgbClr val="FFFFFF"/>
                </a:highlight>
                <a:latin typeface="Cascadia Mono" panose="020B0609020000020004" pitchFamily="49" charset="0"/>
              </a:rPr>
              <a:t>Binding</a:t>
            </a:r>
            <a:r>
              <a:rPr lang="es-ES" sz="400" dirty="0">
                <a:solidFill>
                  <a:srgbClr val="FF0000"/>
                </a:solidFill>
                <a:highlight>
                  <a:srgbClr val="FFFFFF"/>
                </a:highlight>
                <a:latin typeface="Cascadia Mono" panose="020B0609020000020004" pitchFamily="49" charset="0"/>
              </a:rPr>
              <a:t> Precio_Venta</a:t>
            </a:r>
            <a:r>
              <a:rPr lang="es-ES" sz="400" dirty="0">
                <a:solidFill>
                  <a:srgbClr val="0000FF"/>
                </a:solidFill>
                <a:highlight>
                  <a:srgbClr val="FFFFFF"/>
                </a:highlight>
                <a:latin typeface="Cascadia Mono" panose="020B0609020000020004" pitchFamily="49" charset="0"/>
              </a:rPr>
              <a:t>,</a:t>
            </a:r>
            <a:r>
              <a:rPr lang="es-ES" sz="400" dirty="0">
                <a:solidFill>
                  <a:srgbClr val="FF0000"/>
                </a:solidFill>
                <a:highlight>
                  <a:srgbClr val="FFFFFF"/>
                </a:highlight>
                <a:latin typeface="Cascadia Mono" panose="020B0609020000020004" pitchFamily="49" charset="0"/>
              </a:rPr>
              <a:t> StringFormat</a:t>
            </a:r>
            <a:r>
              <a:rPr lang="es-ES" sz="400" dirty="0">
                <a:solidFill>
                  <a:srgbClr val="0000FF"/>
                </a:solidFill>
                <a:highlight>
                  <a:srgbClr val="FFFFFF"/>
                </a:highlight>
                <a:latin typeface="Cascadia Mono" panose="020B0609020000020004" pitchFamily="49" charset="0"/>
              </a:rPr>
              <a:t>='Precio de venta: ${0}'}"</a:t>
            </a:r>
            <a:r>
              <a:rPr lang="es-ES"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="16"</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="Green"/&gt;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Label</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a:t>
            </a:r>
            <a:r>
              <a:rPr lang="es-DO" sz="400" dirty="0">
                <a:solidFill>
                  <a:srgbClr val="A31515"/>
                </a:solidFill>
                <a:highlight>
                  <a:srgbClr val="FFFFFF"/>
                </a:highlight>
                <a:latin typeface="Cascadia Mono" panose="020B0609020000020004" pitchFamily="49" charset="0"/>
              </a:rPr>
              <a:t>Binding</a:t>
            </a:r>
            <a:r>
              <a:rPr lang="es-DO" sz="400" dirty="0">
                <a:solidFill>
                  <a:srgbClr val="FF0000"/>
                </a:solidFill>
                <a:highlight>
                  <a:srgbClr val="FFFFFF"/>
                </a:highlight>
                <a:latin typeface="Cascadia Mono" panose="020B0609020000020004" pitchFamily="49" charset="0"/>
              </a:rPr>
              <a:t> Existencia</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 StringFormat</a:t>
            </a:r>
            <a:r>
              <a:rPr lang="es-DO" sz="400" dirty="0">
                <a:solidFill>
                  <a:srgbClr val="0000FF"/>
                </a:solidFill>
                <a:highlight>
                  <a:srgbClr val="FFFFFF"/>
                </a:highlight>
                <a:latin typeface="Cascadia Mono" panose="020B0609020000020004" pitchFamily="49" charset="0"/>
              </a:rPr>
              <a:t>='Existencia: {0}'}"</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FontSize</a:t>
            </a:r>
            <a:r>
              <a:rPr lang="es-DO" sz="400" dirty="0">
                <a:solidFill>
                  <a:srgbClr val="0000FF"/>
                </a:solidFill>
                <a:highlight>
                  <a:srgbClr val="FFFFFF"/>
                </a:highlight>
                <a:latin typeface="Cascadia Mono" panose="020B0609020000020004" pitchFamily="49" charset="0"/>
              </a:rPr>
              <a:t>="14"</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HorizontalTextAlignment</a:t>
            </a:r>
            <a:r>
              <a:rPr lang="es-DO" sz="400" dirty="0">
                <a:solidFill>
                  <a:srgbClr val="0000FF"/>
                </a:solidFill>
                <a:highlight>
                  <a:srgbClr val="FFFFFF"/>
                </a:highlight>
                <a:latin typeface="Cascadia Mono" panose="020B0609020000020004" pitchFamily="49" charset="0"/>
              </a:rPr>
              <a:t>="Center"</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TextColor</a:t>
            </a:r>
            <a:r>
              <a:rPr lang="es-DO" sz="400" dirty="0">
                <a:solidFill>
                  <a:srgbClr val="0000FF"/>
                </a:solidFill>
                <a:highlight>
                  <a:srgbClr val="FFFFFF"/>
                </a:highlight>
                <a:latin typeface="Cascadia Mono" panose="020B0609020000020004" pitchFamily="49" charset="0"/>
              </a:rPr>
              <a:t>="Gray"/&gt;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Text</a:t>
            </a:r>
            <a:r>
              <a:rPr lang="es-DO" sz="400" dirty="0">
                <a:solidFill>
                  <a:srgbClr val="0000FF"/>
                </a:solidFill>
                <a:highlight>
                  <a:srgbClr val="FFFFFF"/>
                </a:highlight>
                <a:latin typeface="Cascadia Mono" panose="020B0609020000020004" pitchFamily="49" charset="0"/>
              </a:rPr>
              <a:t>="Más detalles"</a:t>
            </a:r>
            <a:r>
              <a:rPr lang="es-DO" sz="400" dirty="0">
                <a:solidFill>
                  <a:srgbClr val="000000"/>
                </a:solidFill>
                <a:highlight>
                  <a:srgbClr val="FFFFFF"/>
                </a:highlight>
                <a:latin typeface="Cascadia Mono" panose="020B0609020000020004" pitchFamily="49" charset="0"/>
              </a:rPr>
              <a:t> </a:t>
            </a:r>
          </a:p>
          <a:p>
            <a:r>
              <a:rPr lang="es-DO" sz="400" dirty="0">
                <a:solidFill>
                  <a:srgbClr val="000000"/>
                </a:solidFill>
                <a:highlight>
                  <a:srgbClr val="FFFFFF"/>
                </a:highlight>
                <a:latin typeface="Cascadia Mono" panose="020B0609020000020004" pitchFamily="49" charset="0"/>
              </a:rPr>
              <a:t>                                   </a:t>
            </a:r>
            <a:r>
              <a:rPr lang="es-DO" sz="400" dirty="0">
                <a:solidFill>
                  <a:srgbClr val="FF0000"/>
                </a:solidFill>
                <a:highlight>
                  <a:srgbClr val="FFFFFF"/>
                </a:highlight>
                <a:latin typeface="Cascadia Mono" panose="020B0609020000020004" pitchFamily="49" charset="0"/>
              </a:rPr>
              <a:t> HorizontalOptions</a:t>
            </a:r>
            <a:r>
              <a:rPr lang="es-DO" sz="400" dirty="0">
                <a:solidFill>
                  <a:srgbClr val="0000FF"/>
                </a:solidFill>
                <a:highlight>
                  <a:srgbClr val="FFFFFF"/>
                </a:highlight>
                <a:latin typeface="Cascadia Mono" panose="020B0609020000020004" pitchFamily="49" charset="0"/>
              </a:rPr>
              <a:t>="Center"/&gt;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StackLayout</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Frame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DataTemplate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CollectionView.ItemTemplate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CollectionView</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StackLayout</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ContentPage</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p:txBody>
      </p:sp>
      <p:sp>
        <p:nvSpPr>
          <p:cNvPr id="13" name="Rectangle 8">
            <a:extLst>
              <a:ext uri="{FF2B5EF4-FFF2-40B4-BE49-F238E27FC236}">
                <a16:creationId xmlns:a16="http://schemas.microsoft.com/office/drawing/2014/main" id="{E01E0615-9D04-468F-8131-E2FC7BAD7CFB}"/>
              </a:ext>
            </a:extLst>
          </p:cNvPr>
          <p:cNvSpPr>
            <a:spLocks noChangeArrowheads="1"/>
          </p:cNvSpPr>
          <p:nvPr/>
        </p:nvSpPr>
        <p:spPr bwMode="auto">
          <a:xfrm>
            <a:off x="4610100" y="958242"/>
            <a:ext cx="7147560" cy="5688020"/>
          </a:xfrm>
          <a:prstGeom prst="rect">
            <a:avLst/>
          </a:prstGeom>
          <a:noFill/>
          <a:ln>
            <a:noFill/>
          </a:ln>
          <a:effectLst/>
        </p:spPr>
        <p:txBody>
          <a:bodyPr vert="horz" wrap="square" lIns="0" tIns="119025" rIns="0" bIns="11902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1400" b="1" i="0" u="none" strike="noStrike" cap="none" normalizeH="0" baseline="0" dirty="0">
                <a:ln>
                  <a:noFill/>
                </a:ln>
                <a:solidFill>
                  <a:schemeClr val="tx1"/>
                </a:solidFill>
                <a:effectLst/>
                <a:latin typeface="Inter"/>
              </a:rPr>
              <a:t>Componentes y Funcionalidades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DO" altLang="es-DO" sz="1400" b="1" i="0" u="none" strike="noStrike" cap="none" normalizeH="0" baseline="0" dirty="0">
                <a:ln>
                  <a:noFill/>
                </a:ln>
                <a:solidFill>
                  <a:schemeClr val="tx1"/>
                </a:solidFill>
                <a:effectLst/>
                <a:latin typeface="Inter"/>
              </a:rPr>
              <a:t>ContentPage</a:t>
            </a:r>
            <a:endParaRPr kumimoji="0" lang="es-DO" altLang="es-DO" sz="1400" b="0" i="0" u="none" strike="noStrike" cap="none" normalizeH="0" baseline="0" dirty="0">
              <a:ln>
                <a:noFill/>
              </a:ln>
              <a:solidFill>
                <a:schemeClr val="tx1"/>
              </a:solidFill>
              <a:effectLst/>
              <a:latin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Define una página de contenido con un fondo de color claro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#F5F5F5</a:t>
            </a:r>
            <a:r>
              <a:rPr kumimoji="0" lang="es-DO" altLang="es-DO" sz="1400" b="0" i="0" u="none" strike="noStrike" cap="none" normalizeH="0" baseline="0" dirty="0">
                <a:ln>
                  <a:noFill/>
                </a:ln>
                <a:solidFill>
                  <a:schemeClr val="tx1"/>
                </a:solidFill>
                <a:effectLst/>
                <a:latin typeface="Inter"/>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DO" altLang="es-DO" sz="1400" b="1" i="0" u="none" strike="noStrike" cap="none" normalizeH="0" baseline="0" dirty="0">
                <a:ln>
                  <a:noFill/>
                </a:ln>
                <a:solidFill>
                  <a:schemeClr val="tx1"/>
                </a:solidFill>
                <a:effectLst/>
                <a:latin typeface="Inter"/>
              </a:rPr>
              <a:t>StackLayout</a:t>
            </a:r>
            <a:endParaRPr kumimoji="0" lang="es-DO" altLang="es-DO" sz="1400" b="0" i="0" u="none" strike="noStrike" cap="none" normalizeH="0" baseline="0" dirty="0">
              <a:ln>
                <a:noFill/>
              </a:ln>
              <a:solidFill>
                <a:schemeClr val="tx1"/>
              </a:solidFill>
              <a:effectLst/>
              <a:latin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Organiza los elementos de la interfaz en una pila vertical con un relleno de 10 unidades.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DO" altLang="es-DO" sz="1400" b="1" i="0" u="none" strike="noStrike" cap="none" normalizeH="0" baseline="0" dirty="0">
                <a:ln>
                  <a:noFill/>
                </a:ln>
                <a:solidFill>
                  <a:schemeClr val="tx1"/>
                </a:solidFill>
                <a:effectLst/>
                <a:latin typeface="Inter"/>
              </a:rPr>
              <a:t>Frame con Título</a:t>
            </a:r>
            <a:endParaRPr kumimoji="0" lang="es-DO" altLang="es-DO" sz="1400" b="0" i="0" u="none" strike="noStrike" cap="none" normalizeH="0" baseline="0" dirty="0">
              <a:ln>
                <a:noFill/>
              </a:ln>
              <a:solidFill>
                <a:schemeClr val="tx1"/>
              </a:solidFill>
              <a:effectLst/>
              <a:latin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Muestra el título "Vehículos en Venta" dentro de un marco con bordes naranjas, esquinas redondeadas y sombra.</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El texto está centrado y en color blanco sobre un fondo azul oscuro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#1B1464</a:t>
            </a:r>
            <a:r>
              <a:rPr kumimoji="0" lang="es-DO" altLang="es-DO" sz="1400" b="0" i="0" u="none" strike="noStrike" cap="none" normalizeH="0" baseline="0" dirty="0">
                <a:ln>
                  <a:noFill/>
                </a:ln>
                <a:solidFill>
                  <a:schemeClr val="tx1"/>
                </a:solidFill>
                <a:effectLst/>
                <a:latin typeface="Inter"/>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DO" altLang="es-DO" sz="1400" b="1" i="0" u="none" strike="noStrike" cap="none" normalizeH="0" baseline="0" dirty="0">
                <a:ln>
                  <a:noFill/>
                </a:ln>
                <a:solidFill>
                  <a:schemeClr val="tx1"/>
                </a:solidFill>
                <a:effectLst/>
                <a:latin typeface="Inter"/>
              </a:rPr>
              <a:t>SearchBar</a:t>
            </a:r>
            <a:endParaRPr kumimoji="0" lang="es-DO" altLang="es-DO" sz="1400" b="0" i="0" u="none" strike="noStrike" cap="none" normalizeH="0" baseline="0" dirty="0">
              <a:ln>
                <a:noFill/>
              </a:ln>
              <a:solidFill>
                <a:schemeClr val="tx1"/>
              </a:solidFill>
              <a:effectLst/>
              <a:latin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Permite al usuario filtrar vehículos por marca y tipo.</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Texto de marcador de posición: "Buscar vehículo por Marca y Tipo..."</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Centrada horizontalmente con un margen superior de 10 unidades.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El evento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TextChanged</a:t>
            </a:r>
            <a:r>
              <a:rPr kumimoji="0" lang="es-DO" altLang="es-DO" sz="1400" b="0" i="0" u="none" strike="noStrike" cap="none" normalizeH="0" baseline="0" dirty="0">
                <a:ln>
                  <a:noFill/>
                </a:ln>
                <a:solidFill>
                  <a:schemeClr val="tx1"/>
                </a:solidFill>
                <a:effectLst/>
                <a:latin typeface="Inter"/>
              </a:rPr>
              <a:t> está vinculado a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OnSearchTextChanged</a:t>
            </a:r>
            <a:r>
              <a:rPr kumimoji="0" lang="es-DO" altLang="es-DO" sz="1400" b="0" i="0" u="none" strike="noStrike" cap="none" normalizeH="0" baseline="0" dirty="0">
                <a:ln>
                  <a:noFill/>
                </a:ln>
                <a:solidFill>
                  <a:schemeClr val="tx1"/>
                </a:solidFill>
                <a:effectLst/>
                <a:latin typeface="Inter"/>
              </a:rPr>
              <a:t>, que actualiza la lista de vehículos en tiempo real según la entrada del usuario.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DO" altLang="es-DO" sz="1400" b="1" i="0" u="none" strike="noStrike" cap="none" normalizeH="0" baseline="0" dirty="0">
                <a:ln>
                  <a:noFill/>
                </a:ln>
                <a:solidFill>
                  <a:schemeClr val="tx1"/>
                </a:solidFill>
                <a:effectLst/>
                <a:latin typeface="Inter"/>
              </a:rPr>
              <a:t>CollectionView</a:t>
            </a:r>
            <a:endParaRPr kumimoji="0" lang="es-DO" altLang="es-DO" sz="1400" b="0" i="0" u="none" strike="noStrike" cap="none" normalizeH="0" baseline="0" dirty="0">
              <a:ln>
                <a:noFill/>
              </a:ln>
              <a:solidFill>
                <a:schemeClr val="tx1"/>
              </a:solidFill>
              <a:effectLst/>
              <a:latin typeface="Inter"/>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Muestra una lista horizontal de tarjetas de vehículos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vehiclesCollectionView</a:t>
            </a:r>
            <a:r>
              <a:rPr kumimoji="0" lang="es-DO" altLang="es-DO" sz="1400" b="0" i="0" u="none" strike="noStrike" cap="none" normalizeH="0" baseline="0" dirty="0">
                <a:ln>
                  <a:noFill/>
                </a:ln>
                <a:solidFill>
                  <a:schemeClr val="tx1"/>
                </a:solidFill>
                <a:effectLst/>
                <a:latin typeface="Inter"/>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Cada tarjeta de vehículo está definida por un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DataTemplate</a:t>
            </a:r>
            <a:r>
              <a:rPr kumimoji="0" lang="es-DO" altLang="es-DO" sz="1400" b="0" i="0" u="none" strike="noStrike" cap="none" normalizeH="0" baseline="0" dirty="0">
                <a:ln>
                  <a:noFill/>
                </a:ln>
                <a:solidFill>
                  <a:schemeClr val="tx1"/>
                </a:solidFill>
                <a:effectLst/>
                <a:latin typeface="Inter"/>
              </a:rPr>
              <a:t> dentro de un </a:t>
            </a:r>
            <a:r>
              <a:rPr kumimoji="0" lang="es-DO" altLang="es-DO" sz="1000" b="0" i="0" u="none" strike="noStrike" cap="none" normalizeH="0" baseline="0" dirty="0">
                <a:ln>
                  <a:noFill/>
                </a:ln>
                <a:solidFill>
                  <a:schemeClr val="tx1"/>
                </a:solidFill>
                <a:effectLst/>
                <a:latin typeface="var(--default-mono-font-family,ui-monospace,SFMono-Regular,Menlo,Monaco,Consolas,&quot;Liberation Mono&quot;,&quot;Courier New&quot;,monospace)"/>
              </a:rPr>
              <a:t>Frame</a:t>
            </a:r>
            <a:r>
              <a:rPr kumimoji="0" lang="es-DO" altLang="es-DO" sz="1400" b="0" i="0" u="none" strike="noStrike" cap="none" normalizeH="0" baseline="0" dirty="0">
                <a:ln>
                  <a:noFill/>
                </a:ln>
                <a:solidFill>
                  <a:schemeClr val="tx1"/>
                </a:solidFill>
                <a:effectLst/>
                <a:latin typeface="Inter"/>
              </a:rPr>
              <a:t> con esquinas redondeadas, sombra y fondo blanco.</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Contenido de cada tarjeta:</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Imágenes del vehículo y su logo.</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Etiquetas con detalles: marca, modelo, características, tipo, motor, combustible, categoría, precios de compra y venta, y existencia.</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400" b="0" i="0" u="none" strike="noStrike" cap="none" normalizeH="0" baseline="0" dirty="0">
                <a:ln>
                  <a:noFill/>
                </a:ln>
                <a:solidFill>
                  <a:schemeClr val="tx1"/>
                </a:solidFill>
                <a:effectLst/>
                <a:latin typeface="Inter"/>
              </a:rPr>
              <a:t>Botón "Más detalles" centrado horizontalmente.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sz="20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25823DCB-7F8C-489B-AA28-1FA8EAF53FB1}"/>
              </a:ext>
            </a:extLst>
          </p:cNvPr>
          <p:cNvSpPr txBox="1"/>
          <p:nvPr/>
        </p:nvSpPr>
        <p:spPr>
          <a:xfrm>
            <a:off x="4749800" y="211738"/>
            <a:ext cx="6096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DO" altLang="es-DO" sz="2400" b="1" i="0" u="none" strike="noStrike" cap="none" normalizeH="0" baseline="0" dirty="0">
                <a:ln>
                  <a:noFill/>
                </a:ln>
                <a:solidFill>
                  <a:schemeClr val="tx1"/>
                </a:solidFill>
                <a:effectLst>
                  <a:outerShdw blurRad="38100" dist="38100" dir="2700000" algn="tl">
                    <a:srgbClr val="000000">
                      <a:alpha val="43137"/>
                    </a:srgbClr>
                  </a:outerShdw>
                </a:effectLst>
                <a:latin typeface="Inter"/>
              </a:rPr>
              <a:t>Interfaz de Usuario en Xamarin.Forms</a:t>
            </a:r>
          </a:p>
        </p:txBody>
      </p:sp>
      <p:sp>
        <p:nvSpPr>
          <p:cNvPr id="16" name="CuadroTexto 15">
            <a:extLst>
              <a:ext uri="{FF2B5EF4-FFF2-40B4-BE49-F238E27FC236}">
                <a16:creationId xmlns:a16="http://schemas.microsoft.com/office/drawing/2014/main" id="{BE2295A9-4075-4F27-810D-69E6F487C82B}"/>
              </a:ext>
            </a:extLst>
          </p:cNvPr>
          <p:cNvSpPr txBox="1"/>
          <p:nvPr/>
        </p:nvSpPr>
        <p:spPr>
          <a:xfrm>
            <a:off x="867319" y="138437"/>
            <a:ext cx="2583543" cy="369332"/>
          </a:xfrm>
          <a:prstGeom prst="rect">
            <a:avLst/>
          </a:prstGeom>
          <a:noFill/>
        </p:spPr>
        <p:txBody>
          <a:bodyPr wrap="square" rtlCol="0">
            <a:spAutoFit/>
          </a:bodyPr>
          <a:lstStyle/>
          <a:p>
            <a:r>
              <a:rPr lang="es-ES" b="1" u="sng" dirty="0">
                <a:highlight>
                  <a:srgbClr val="FFFF00"/>
                </a:highlight>
              </a:rPr>
              <a:t>Codigo MainPage.xaml</a:t>
            </a:r>
            <a:endParaRPr lang="es-DO" b="1" u="sng" dirty="0">
              <a:highlight>
                <a:srgbClr val="FFFF00"/>
              </a:highlight>
            </a:endParaRPr>
          </a:p>
        </p:txBody>
      </p:sp>
    </p:spTree>
    <p:extLst>
      <p:ext uri="{BB962C8B-B14F-4D97-AF65-F5344CB8AC3E}">
        <p14:creationId xmlns:p14="http://schemas.microsoft.com/office/powerpoint/2010/main" val="335556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34D410-48E9-42F7-8B68-867DABCBE911}"/>
              </a:ext>
            </a:extLst>
          </p:cNvPr>
          <p:cNvSpPr txBox="1"/>
          <p:nvPr/>
        </p:nvSpPr>
        <p:spPr>
          <a:xfrm>
            <a:off x="266700" y="483006"/>
            <a:ext cx="11658600" cy="6186309"/>
          </a:xfrm>
          <a:prstGeom prst="rect">
            <a:avLst/>
          </a:prstGeom>
          <a:noFill/>
        </p:spPr>
        <p:txBody>
          <a:bodyPr wrap="square">
            <a:spAutoFit/>
          </a:bodyPr>
          <a:lstStyle/>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System.Collections.Generic;</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System.Collections.ObjectModel;</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System.Linq;</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System.Net.Http;</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System.Threading.Tasks;</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Newtonsoft.Json;</a:t>
            </a:r>
          </a:p>
          <a:p>
            <a:r>
              <a:rPr lang="es-DO" sz="600" dirty="0">
                <a:solidFill>
                  <a:srgbClr val="0000FF"/>
                </a:solidFill>
                <a:highlight>
                  <a:srgbClr val="FFFFFF"/>
                </a:highlight>
                <a:latin typeface="Cascadia Mono" panose="020B0609020000020004" pitchFamily="49" charset="0"/>
              </a:rPr>
              <a:t>using</a:t>
            </a:r>
            <a:r>
              <a:rPr lang="es-DO" sz="600" dirty="0">
                <a:solidFill>
                  <a:srgbClr val="000000"/>
                </a:solidFill>
                <a:highlight>
                  <a:srgbClr val="FFFFFF"/>
                </a:highlight>
                <a:latin typeface="Cascadia Mono" panose="020B0609020000020004" pitchFamily="49" charset="0"/>
              </a:rPr>
              <a:t> Xamarin.Forms;</a:t>
            </a:r>
          </a:p>
          <a:p>
            <a:endParaRPr lang="es-DO" sz="600" dirty="0">
              <a:solidFill>
                <a:srgbClr val="000000"/>
              </a:solidFill>
              <a:highlight>
                <a:srgbClr val="FFFFFF"/>
              </a:highlight>
              <a:latin typeface="Cascadia Mono" panose="020B0609020000020004" pitchFamily="49" charset="0"/>
            </a:endParaRPr>
          </a:p>
          <a:p>
            <a:r>
              <a:rPr lang="es-DO" sz="600" dirty="0">
                <a:solidFill>
                  <a:srgbClr val="0000FF"/>
                </a:solidFill>
                <a:highlight>
                  <a:srgbClr val="FFFFFF"/>
                </a:highlight>
                <a:latin typeface="Cascadia Mono" panose="020B0609020000020004" pitchFamily="49" charset="0"/>
              </a:rPr>
              <a:t>namespace</a:t>
            </a:r>
            <a:r>
              <a:rPr lang="es-DO" sz="600" dirty="0">
                <a:solidFill>
                  <a:srgbClr val="000000"/>
                </a:solidFill>
                <a:highlight>
                  <a:srgbClr val="FFFFFF"/>
                </a:highlight>
                <a:latin typeface="Cascadia Mono" panose="020B0609020000020004" pitchFamily="49" charset="0"/>
              </a:rPr>
              <a:t> App26</a:t>
            </a:r>
          </a:p>
          <a:p>
            <a:r>
              <a:rPr lang="es-DO" sz="600" dirty="0">
                <a:solidFill>
                  <a:srgbClr val="000000"/>
                </a:solidFill>
                <a:highlight>
                  <a:srgbClr val="FFFFFF"/>
                </a:highlight>
                <a:latin typeface="Cascadia Mono" panose="020B0609020000020004" pitchFamily="49" charset="0"/>
              </a:rPr>
              <a:t>{</a:t>
            </a: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public</a:t>
            </a:r>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partial</a:t>
            </a:r>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class</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MainPage</a:t>
            </a:r>
            <a:r>
              <a:rPr lang="es-DO" sz="600" dirty="0">
                <a:solidFill>
                  <a:srgbClr val="000000"/>
                </a:solidFill>
                <a:highlight>
                  <a:srgbClr val="FFFFFF"/>
                </a:highlight>
                <a:latin typeface="Cascadia Mono" panose="020B0609020000020004" pitchFamily="49" charset="0"/>
              </a:rPr>
              <a:t> : </a:t>
            </a:r>
            <a:r>
              <a:rPr lang="es-DO" sz="600" dirty="0">
                <a:solidFill>
                  <a:srgbClr val="2B91AF"/>
                </a:solidFill>
                <a:highlight>
                  <a:srgbClr val="FFFFFF"/>
                </a:highlight>
                <a:latin typeface="Cascadia Mono" panose="020B0609020000020004" pitchFamily="49" charset="0"/>
              </a:rPr>
              <a:t>ContentPage</a:t>
            </a:r>
            <a:endParaRPr lang="es-DO"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Instancia de HttpClient para manejar las solicitudes HTTP</a:t>
            </a:r>
            <a:endParaRPr lang="es-ES" sz="600" dirty="0">
              <a:solidFill>
                <a:srgbClr val="000000"/>
              </a:solidFill>
              <a:highlight>
                <a:srgbClr val="FFFFFF"/>
              </a:highlight>
              <a:latin typeface="Cascadia Mono" panose="020B0609020000020004" pitchFamily="49" charset="0"/>
            </a:endParaRPr>
          </a:p>
          <a:p>
            <a:r>
              <a:rPr lang="en-US" sz="600" dirty="0">
                <a:solidFill>
                  <a:srgbClr val="000000"/>
                </a:solidFill>
                <a:highlight>
                  <a:srgbClr val="FFFFFF"/>
                </a:highlight>
                <a:latin typeface="Cascadia Mono" panose="020B0609020000020004" pitchFamily="49" charset="0"/>
              </a:rPr>
              <a:t>        </a:t>
            </a:r>
            <a:r>
              <a:rPr lang="en-US" sz="600" dirty="0">
                <a:solidFill>
                  <a:srgbClr val="0000FF"/>
                </a:solidFill>
                <a:highlight>
                  <a:srgbClr val="FFFFFF"/>
                </a:highlight>
                <a:latin typeface="Cascadia Mono" panose="020B0609020000020004" pitchFamily="49" charset="0"/>
              </a:rPr>
              <a:t>private</a:t>
            </a:r>
            <a:r>
              <a:rPr lang="en-US" sz="600" dirty="0">
                <a:solidFill>
                  <a:srgbClr val="000000"/>
                </a:solidFill>
                <a:highlight>
                  <a:srgbClr val="FFFFFF"/>
                </a:highlight>
                <a:latin typeface="Cascadia Mono" panose="020B0609020000020004" pitchFamily="49" charset="0"/>
              </a:rPr>
              <a:t> </a:t>
            </a:r>
            <a:r>
              <a:rPr lang="en-US" sz="600" dirty="0">
                <a:solidFill>
                  <a:srgbClr val="0000FF"/>
                </a:solidFill>
                <a:highlight>
                  <a:srgbClr val="FFFFFF"/>
                </a:highlight>
                <a:latin typeface="Cascadia Mono" panose="020B0609020000020004" pitchFamily="49" charset="0"/>
              </a:rPr>
              <a:t>readonly</a:t>
            </a:r>
            <a:r>
              <a:rPr lang="en-US" sz="600" dirty="0">
                <a:solidFill>
                  <a:srgbClr val="000000"/>
                </a:solidFill>
                <a:highlight>
                  <a:srgbClr val="FFFFFF"/>
                </a:highlight>
                <a:latin typeface="Cascadia Mono" panose="020B0609020000020004" pitchFamily="49" charset="0"/>
              </a:rPr>
              <a:t> </a:t>
            </a:r>
            <a:r>
              <a:rPr lang="en-US" sz="600" dirty="0">
                <a:solidFill>
                  <a:srgbClr val="2B91AF"/>
                </a:solidFill>
                <a:highlight>
                  <a:srgbClr val="FFFFFF"/>
                </a:highlight>
                <a:latin typeface="Cascadia Mono" panose="020B0609020000020004" pitchFamily="49" charset="0"/>
              </a:rPr>
              <a:t>HttpClient</a:t>
            </a:r>
            <a:r>
              <a:rPr lang="en-US" sz="600" dirty="0">
                <a:solidFill>
                  <a:srgbClr val="000000"/>
                </a:solidFill>
                <a:highlight>
                  <a:srgbClr val="FFFFFF"/>
                </a:highlight>
                <a:latin typeface="Cascadia Mono" panose="020B0609020000020004" pitchFamily="49" charset="0"/>
              </a:rPr>
              <a:t> _httpClient = </a:t>
            </a:r>
            <a:r>
              <a:rPr lang="en-US" sz="600" dirty="0">
                <a:solidFill>
                  <a:srgbClr val="0000FF"/>
                </a:solidFill>
                <a:highlight>
                  <a:srgbClr val="FFFFFF"/>
                </a:highlight>
                <a:latin typeface="Cascadia Mono" panose="020B0609020000020004" pitchFamily="49" charset="0"/>
              </a:rPr>
              <a:t>new</a:t>
            </a:r>
            <a:r>
              <a:rPr lang="en-US" sz="600" dirty="0">
                <a:solidFill>
                  <a:srgbClr val="000000"/>
                </a:solidFill>
                <a:highlight>
                  <a:srgbClr val="FFFFFF"/>
                </a:highlight>
                <a:latin typeface="Cascadia Mono" panose="020B0609020000020004" pitchFamily="49" charset="0"/>
              </a:rPr>
              <a:t> </a:t>
            </a:r>
            <a:r>
              <a:rPr lang="en-US" sz="600" dirty="0">
                <a:solidFill>
                  <a:srgbClr val="2B91AF"/>
                </a:solidFill>
                <a:highlight>
                  <a:srgbClr val="FFFFFF"/>
                </a:highlight>
                <a:latin typeface="Cascadia Mono" panose="020B0609020000020004" pitchFamily="49" charset="0"/>
              </a:rPr>
              <a:t>HttpClient</a:t>
            </a:r>
            <a:r>
              <a:rPr lang="en-US" sz="600" dirty="0">
                <a:solidFill>
                  <a:srgbClr val="000000"/>
                </a:solidFill>
                <a:highlight>
                  <a:srgbClr val="FFFFFF"/>
                </a:highlight>
                <a:latin typeface="Cascadia Mono" panose="020B0609020000020004" pitchFamily="49" charset="0"/>
              </a:rPr>
              <a:t>();</a:t>
            </a:r>
          </a:p>
          <a:p>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ObservableCollection para permitir el filtrado y la notificación de cambios en la interfaz de usuario</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 get; set; }: Define una propiedad autoimplementada en C#. Las propiedades proporcionan un mecanismo para leer, escribir o calcular el valor de un campo privado.</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get se utiliza para acceder al valor de la propiedad.</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set se utiliza para asignar un nuevo valor a la propiedad.</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Las propiedades autoimplementadas permiten definir propiedades sin necesidad de declarar un campo de respaldo explícito.</a:t>
            </a:r>
            <a:endParaRPr lang="es-ES" sz="600" dirty="0">
              <a:solidFill>
                <a:srgbClr val="000000"/>
              </a:solidFill>
              <a:highlight>
                <a:srgbClr val="FFFFFF"/>
              </a:highlight>
              <a:latin typeface="Cascadia Mono" panose="020B0609020000020004" pitchFamily="49" charset="0"/>
            </a:endParaRPr>
          </a:p>
          <a:p>
            <a:r>
              <a:rPr lang="en-US" sz="600" dirty="0">
                <a:solidFill>
                  <a:srgbClr val="000000"/>
                </a:solidFill>
                <a:highlight>
                  <a:srgbClr val="FFFFFF"/>
                </a:highlight>
                <a:latin typeface="Cascadia Mono" panose="020B0609020000020004" pitchFamily="49" charset="0"/>
              </a:rPr>
              <a:t>        </a:t>
            </a:r>
            <a:r>
              <a:rPr lang="en-US" sz="600" dirty="0">
                <a:solidFill>
                  <a:srgbClr val="0000FF"/>
                </a:solidFill>
                <a:highlight>
                  <a:srgbClr val="FFFFFF"/>
                </a:highlight>
                <a:latin typeface="Cascadia Mono" panose="020B0609020000020004" pitchFamily="49" charset="0"/>
              </a:rPr>
              <a:t>public</a:t>
            </a:r>
            <a:r>
              <a:rPr lang="en-US" sz="600" dirty="0">
                <a:solidFill>
                  <a:srgbClr val="000000"/>
                </a:solidFill>
                <a:highlight>
                  <a:srgbClr val="FFFFFF"/>
                </a:highlight>
                <a:latin typeface="Cascadia Mono" panose="020B0609020000020004" pitchFamily="49" charset="0"/>
              </a:rPr>
              <a:t> </a:t>
            </a:r>
            <a:r>
              <a:rPr lang="en-US" sz="600" dirty="0">
                <a:solidFill>
                  <a:srgbClr val="2B91AF"/>
                </a:solidFill>
                <a:highlight>
                  <a:srgbClr val="FFFFFF"/>
                </a:highlight>
                <a:latin typeface="Cascadia Mono" panose="020B0609020000020004" pitchFamily="49" charset="0"/>
              </a:rPr>
              <a:t>ObservableCollection</a:t>
            </a:r>
            <a:r>
              <a:rPr lang="en-US" sz="600" dirty="0">
                <a:solidFill>
                  <a:srgbClr val="000000"/>
                </a:solidFill>
                <a:highlight>
                  <a:srgbClr val="FFFFFF"/>
                </a:highlight>
                <a:latin typeface="Cascadia Mono" panose="020B0609020000020004" pitchFamily="49" charset="0"/>
              </a:rPr>
              <a:t>&lt;</a:t>
            </a:r>
            <a:r>
              <a:rPr lang="en-US" sz="600" dirty="0">
                <a:solidFill>
                  <a:srgbClr val="2B91AF"/>
                </a:solidFill>
                <a:highlight>
                  <a:srgbClr val="FFFFFF"/>
                </a:highlight>
                <a:latin typeface="Cascadia Mono" panose="020B0609020000020004" pitchFamily="49" charset="0"/>
              </a:rPr>
              <a:t>Vehicle</a:t>
            </a:r>
            <a:r>
              <a:rPr lang="en-US" sz="600" dirty="0">
                <a:solidFill>
                  <a:srgbClr val="000000"/>
                </a:solidFill>
                <a:highlight>
                  <a:srgbClr val="FFFFFF"/>
                </a:highlight>
                <a:latin typeface="Cascadia Mono" panose="020B0609020000020004" pitchFamily="49" charset="0"/>
              </a:rPr>
              <a:t>&gt; Vehicles { </a:t>
            </a:r>
            <a:r>
              <a:rPr lang="en-US" sz="600" dirty="0">
                <a:solidFill>
                  <a:srgbClr val="0000FF"/>
                </a:solidFill>
                <a:highlight>
                  <a:srgbClr val="FFFFFF"/>
                </a:highlight>
                <a:latin typeface="Cascadia Mono" panose="020B0609020000020004" pitchFamily="49" charset="0"/>
              </a:rPr>
              <a:t>get</a:t>
            </a:r>
            <a:r>
              <a:rPr lang="en-US" sz="600" dirty="0">
                <a:solidFill>
                  <a:srgbClr val="000000"/>
                </a:solidFill>
                <a:highlight>
                  <a:srgbClr val="FFFFFF"/>
                </a:highlight>
                <a:latin typeface="Cascadia Mono" panose="020B0609020000020004" pitchFamily="49" charset="0"/>
              </a:rPr>
              <a:t>; </a:t>
            </a:r>
            <a:r>
              <a:rPr lang="en-US" sz="600" dirty="0">
                <a:solidFill>
                  <a:srgbClr val="0000FF"/>
                </a:solidFill>
                <a:highlight>
                  <a:srgbClr val="FFFFFF"/>
                </a:highlight>
                <a:latin typeface="Cascadia Mono" panose="020B0609020000020004" pitchFamily="49" charset="0"/>
              </a:rPr>
              <a:t>set</a:t>
            </a:r>
            <a:r>
              <a:rPr lang="en-US" sz="600" dirty="0">
                <a:solidFill>
                  <a:srgbClr val="000000"/>
                </a:solidFill>
                <a:highlight>
                  <a:srgbClr val="FFFFFF"/>
                </a:highlight>
                <a:latin typeface="Cascadia Mono" panose="020B0609020000020004" pitchFamily="49" charset="0"/>
              </a:rPr>
              <a:t>; } = </a:t>
            </a:r>
            <a:r>
              <a:rPr lang="en-US" sz="600" dirty="0">
                <a:solidFill>
                  <a:srgbClr val="0000FF"/>
                </a:solidFill>
                <a:highlight>
                  <a:srgbClr val="FFFFFF"/>
                </a:highlight>
                <a:latin typeface="Cascadia Mono" panose="020B0609020000020004" pitchFamily="49" charset="0"/>
              </a:rPr>
              <a:t>new</a:t>
            </a:r>
            <a:r>
              <a:rPr lang="en-US" sz="600" dirty="0">
                <a:solidFill>
                  <a:srgbClr val="000000"/>
                </a:solidFill>
                <a:highlight>
                  <a:srgbClr val="FFFFFF"/>
                </a:highlight>
                <a:latin typeface="Cascadia Mono" panose="020B0609020000020004" pitchFamily="49" charset="0"/>
              </a:rPr>
              <a:t> </a:t>
            </a:r>
            <a:r>
              <a:rPr lang="en-US" sz="600" dirty="0">
                <a:solidFill>
                  <a:srgbClr val="2B91AF"/>
                </a:solidFill>
                <a:highlight>
                  <a:srgbClr val="FFFFFF"/>
                </a:highlight>
                <a:latin typeface="Cascadia Mono" panose="020B0609020000020004" pitchFamily="49" charset="0"/>
              </a:rPr>
              <a:t>ObservableCollection</a:t>
            </a:r>
            <a:r>
              <a:rPr lang="en-US" sz="600" dirty="0">
                <a:solidFill>
                  <a:srgbClr val="000000"/>
                </a:solidFill>
                <a:highlight>
                  <a:srgbClr val="FFFFFF"/>
                </a:highlight>
                <a:latin typeface="Cascadia Mono" panose="020B0609020000020004" pitchFamily="49" charset="0"/>
              </a:rPr>
              <a:t>&lt;</a:t>
            </a:r>
            <a:r>
              <a:rPr lang="en-US" sz="600" dirty="0">
                <a:solidFill>
                  <a:srgbClr val="2B91AF"/>
                </a:solidFill>
                <a:highlight>
                  <a:srgbClr val="FFFFFF"/>
                </a:highlight>
                <a:latin typeface="Cascadia Mono" panose="020B0609020000020004" pitchFamily="49" charset="0"/>
              </a:rPr>
              <a:t>Vehicle</a:t>
            </a:r>
            <a:r>
              <a:rPr lang="en-US" sz="600" dirty="0">
                <a:solidFill>
                  <a:srgbClr val="000000"/>
                </a:solidFill>
                <a:highlight>
                  <a:srgbClr val="FFFFFF"/>
                </a:highlight>
                <a:latin typeface="Cascadia Mono" panose="020B0609020000020004" pitchFamily="49" charset="0"/>
              </a:rPr>
              <a:t>&gt;();</a:t>
            </a:r>
          </a:p>
          <a:p>
            <a:endParaRPr lang="es-DO"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8000"/>
                </a:solidFill>
                <a:highlight>
                  <a:srgbClr val="FFFFFF"/>
                </a:highlight>
                <a:latin typeface="Cascadia Mono" panose="020B0609020000020004" pitchFamily="49" charset="0"/>
              </a:rPr>
              <a:t>// Lista original para conservar todos los vehículos cargados</a:t>
            </a:r>
            <a:endParaRPr lang="es-DO"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private</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List</a:t>
            </a:r>
            <a:r>
              <a:rPr lang="es-DO" sz="600" dirty="0">
                <a:solidFill>
                  <a:srgbClr val="000000"/>
                </a:solidFill>
                <a:highlight>
                  <a:srgbClr val="FFFFFF"/>
                </a:highlight>
                <a:latin typeface="Cascadia Mono" panose="020B0609020000020004" pitchFamily="49" charset="0"/>
              </a:rPr>
              <a:t>&lt;</a:t>
            </a:r>
            <a:r>
              <a:rPr lang="es-DO" sz="600" dirty="0">
                <a:solidFill>
                  <a:srgbClr val="2B91AF"/>
                </a:solidFill>
                <a:highlight>
                  <a:srgbClr val="FFFFFF"/>
                </a:highlight>
                <a:latin typeface="Cascadia Mono" panose="020B0609020000020004" pitchFamily="49" charset="0"/>
              </a:rPr>
              <a:t>Vehicle</a:t>
            </a:r>
            <a:r>
              <a:rPr lang="es-DO" sz="600" dirty="0">
                <a:solidFill>
                  <a:srgbClr val="000000"/>
                </a:solidFill>
                <a:highlight>
                  <a:srgbClr val="FFFFFF"/>
                </a:highlight>
                <a:latin typeface="Cascadia Mono" panose="020B0609020000020004" pitchFamily="49" charset="0"/>
              </a:rPr>
              <a:t>&gt; _allVehicles = </a:t>
            </a:r>
            <a:r>
              <a:rPr lang="es-DO" sz="600" dirty="0">
                <a:solidFill>
                  <a:srgbClr val="0000FF"/>
                </a:solidFill>
                <a:highlight>
                  <a:srgbClr val="FFFFFF"/>
                </a:highlight>
                <a:latin typeface="Cascadia Mono" panose="020B0609020000020004" pitchFamily="49" charset="0"/>
              </a:rPr>
              <a:t>new</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List</a:t>
            </a:r>
            <a:r>
              <a:rPr lang="es-DO" sz="600" dirty="0">
                <a:solidFill>
                  <a:srgbClr val="000000"/>
                </a:solidFill>
                <a:highlight>
                  <a:srgbClr val="FFFFFF"/>
                </a:highlight>
                <a:latin typeface="Cascadia Mono" panose="020B0609020000020004" pitchFamily="49" charset="0"/>
              </a:rPr>
              <a:t>&lt;</a:t>
            </a:r>
            <a:r>
              <a:rPr lang="es-DO" sz="600" dirty="0">
                <a:solidFill>
                  <a:srgbClr val="2B91AF"/>
                </a:solidFill>
                <a:highlight>
                  <a:srgbClr val="FFFFFF"/>
                </a:highlight>
                <a:latin typeface="Cascadia Mono" panose="020B0609020000020004" pitchFamily="49" charset="0"/>
              </a:rPr>
              <a:t>Vehicle</a:t>
            </a:r>
            <a:r>
              <a:rPr lang="es-DO" sz="600" dirty="0">
                <a:solidFill>
                  <a:srgbClr val="000000"/>
                </a:solidFill>
                <a:highlight>
                  <a:srgbClr val="FFFFFF"/>
                </a:highlight>
                <a:latin typeface="Cascadia Mono" panose="020B0609020000020004" pitchFamily="49" charset="0"/>
              </a:rPr>
              <a:t>&gt;();</a:t>
            </a:r>
          </a:p>
          <a:p>
            <a:endParaRPr lang="es-DO"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public</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MainPage</a:t>
            </a:r>
            <a:r>
              <a:rPr lang="es-DO" sz="600" dirty="0">
                <a:solidFill>
                  <a:srgbClr val="000000"/>
                </a:solidFill>
                <a:highlight>
                  <a:srgbClr val="FFFFFF"/>
                </a:highlight>
                <a:latin typeface="Cascadia Mono" panose="020B0609020000020004" pitchFamily="49" charset="0"/>
              </a:rPr>
              <a:t>()</a:t>
            </a:r>
          </a:p>
          <a:p>
            <a:r>
              <a:rPr lang="es-DO" sz="600" dirty="0">
                <a:solidFill>
                  <a:srgbClr val="000000"/>
                </a:solidFill>
                <a:highlight>
                  <a:srgbClr val="FFFFFF"/>
                </a:highlight>
                <a:latin typeface="Cascadia Mono" panose="020B0609020000020004" pitchFamily="49" charset="0"/>
              </a:rPr>
              <a:t>        {</a:t>
            </a:r>
          </a:p>
          <a:p>
            <a:r>
              <a:rPr lang="es-DO" sz="600" dirty="0">
                <a:solidFill>
                  <a:srgbClr val="000000"/>
                </a:solidFill>
                <a:highlight>
                  <a:srgbClr val="FFFFFF"/>
                </a:highlight>
                <a:latin typeface="Cascadia Mono" panose="020B0609020000020004" pitchFamily="49" charset="0"/>
              </a:rPr>
              <a:t>            InitializeComponent();</a:t>
            </a:r>
          </a:p>
          <a:p>
            <a:r>
              <a:rPr lang="es-DO" sz="600" dirty="0">
                <a:solidFill>
                  <a:srgbClr val="000000"/>
                </a:solidFill>
                <a:highlight>
                  <a:srgbClr val="FFFFFF"/>
                </a:highlight>
                <a:latin typeface="Cascadia Mono" panose="020B0609020000020004" pitchFamily="49" charset="0"/>
              </a:rPr>
              <a:t>            BindingContext = </a:t>
            </a:r>
            <a:r>
              <a:rPr lang="es-DO" sz="600" dirty="0">
                <a:solidFill>
                  <a:srgbClr val="0000FF"/>
                </a:solidFill>
                <a:highlight>
                  <a:srgbClr val="FFFFFF"/>
                </a:highlight>
                <a:latin typeface="Cascadia Mono" panose="020B0609020000020004" pitchFamily="49" charset="0"/>
              </a:rPr>
              <a:t>this</a:t>
            </a:r>
            <a:r>
              <a:rPr lang="es-DO" sz="600" dirty="0">
                <a:solidFill>
                  <a:srgbClr val="000000"/>
                </a:solidFill>
                <a:highlight>
                  <a:srgbClr val="FFFFFF"/>
                </a:highlight>
                <a:latin typeface="Cascadia Mono" panose="020B0609020000020004" pitchFamily="49" charset="0"/>
              </a:rPr>
              <a:t>;</a:t>
            </a:r>
          </a:p>
          <a:p>
            <a:r>
              <a:rPr lang="es-DO" sz="600" dirty="0">
                <a:solidFill>
                  <a:srgbClr val="000000"/>
                </a:solidFill>
                <a:highlight>
                  <a:srgbClr val="FFFFFF"/>
                </a:highlight>
                <a:latin typeface="Cascadia Mono" panose="020B0609020000020004" pitchFamily="49" charset="0"/>
              </a:rPr>
              <a:t>            LoadVehiclesData();</a:t>
            </a:r>
          </a:p>
          <a:p>
            <a:r>
              <a:rPr lang="es-DO" sz="600" dirty="0">
                <a:solidFill>
                  <a:srgbClr val="000000"/>
                </a:solidFill>
                <a:highlight>
                  <a:srgbClr val="FFFFFF"/>
                </a:highlight>
                <a:latin typeface="Cascadia Mono" panose="020B0609020000020004" pitchFamily="49" charset="0"/>
              </a:rPr>
              <a:t>        }</a:t>
            </a:r>
          </a:p>
          <a:p>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Método asíncrono para cargar los datos de los vehículos desde una URL JSON</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private</a:t>
            </a:r>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async</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Task</a:t>
            </a:r>
            <a:r>
              <a:rPr lang="es-DO" sz="600" dirty="0">
                <a:solidFill>
                  <a:srgbClr val="000000"/>
                </a:solidFill>
                <a:highlight>
                  <a:srgbClr val="FFFFFF"/>
                </a:highlight>
                <a:latin typeface="Cascadia Mono" panose="020B0609020000020004" pitchFamily="49" charset="0"/>
              </a:rPr>
              <a:t> LoadVehiclesData()</a:t>
            </a:r>
          </a:p>
          <a:p>
            <a:r>
              <a:rPr lang="es-DO" sz="600" dirty="0">
                <a:solidFill>
                  <a:srgbClr val="000000"/>
                </a:solidFill>
                <a:highlight>
                  <a:srgbClr val="FFFFFF"/>
                </a:highlight>
                <a:latin typeface="Cascadia Mono" panose="020B0609020000020004" pitchFamily="49" charset="0"/>
              </a:rPr>
              <a:t>        {</a:t>
            </a: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try</a:t>
            </a:r>
            <a:endParaRPr lang="es-DO"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URL del archivo JSON que contiene los datos de los vehículos</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var</a:t>
            </a:r>
            <a:r>
              <a:rPr lang="es-DO" sz="600" dirty="0">
                <a:solidFill>
                  <a:srgbClr val="000000"/>
                </a:solidFill>
                <a:highlight>
                  <a:srgbClr val="FFFFFF"/>
                </a:highlight>
                <a:latin typeface="Cascadia Mono" panose="020B0609020000020004" pitchFamily="49" charset="0"/>
              </a:rPr>
              <a:t> url = </a:t>
            </a:r>
            <a:r>
              <a:rPr lang="es-DO" sz="600" dirty="0">
                <a:solidFill>
                  <a:srgbClr val="A31515"/>
                </a:solidFill>
                <a:highlight>
                  <a:srgbClr val="FFFFFF"/>
                </a:highlight>
                <a:latin typeface="Cascadia Mono" panose="020B0609020000020004" pitchFamily="49" charset="0"/>
              </a:rPr>
              <a:t>"https://raw.githubusercontent.com/JUANCITOPENA/ARCHIVO_JSON_FOTOS_AUTOS_CLASE/refs/heads/main/vehiculos.json"</a:t>
            </a:r>
            <a:r>
              <a:rPr lang="es-DO" sz="600" dirty="0">
                <a:solidFill>
                  <a:srgbClr val="000000"/>
                </a:solidFill>
                <a:highlight>
                  <a:srgbClr val="FFFFFF"/>
                </a:highlight>
                <a:latin typeface="Cascadia Mono" panose="020B0609020000020004" pitchFamily="49" charset="0"/>
              </a:rPr>
              <a:t>;</a:t>
            </a:r>
          </a:p>
          <a:p>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Realizar una solicitud HTTP GET para obtener el contenido del archivo JSON</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await _httpClient.GetStringAsync(url): Realiza una solicitud HTTP GET asíncrona a la URL especificada y devuelve el contenido como una cadena.</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await se utiliza para esperar la finalización de la operación asíncrona sin bloquear el subproceso principal.</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var</a:t>
            </a:r>
            <a:r>
              <a:rPr lang="es-DO" sz="600" dirty="0">
                <a:solidFill>
                  <a:srgbClr val="000000"/>
                </a:solidFill>
                <a:highlight>
                  <a:srgbClr val="FFFFFF"/>
                </a:highlight>
                <a:latin typeface="Cascadia Mono" panose="020B0609020000020004" pitchFamily="49" charset="0"/>
              </a:rPr>
              <a:t> response = </a:t>
            </a:r>
            <a:r>
              <a:rPr lang="es-DO" sz="600" dirty="0">
                <a:solidFill>
                  <a:srgbClr val="0000FF"/>
                </a:solidFill>
                <a:highlight>
                  <a:srgbClr val="FFFFFF"/>
                </a:highlight>
                <a:latin typeface="Cascadia Mono" panose="020B0609020000020004" pitchFamily="49" charset="0"/>
              </a:rPr>
              <a:t>await</a:t>
            </a:r>
            <a:r>
              <a:rPr lang="es-DO" sz="600" dirty="0">
                <a:solidFill>
                  <a:srgbClr val="000000"/>
                </a:solidFill>
                <a:highlight>
                  <a:srgbClr val="FFFFFF"/>
                </a:highlight>
                <a:latin typeface="Cascadia Mono" panose="020B0609020000020004" pitchFamily="49" charset="0"/>
              </a:rPr>
              <a:t> _httpClient.GetStringAsync(url);</a:t>
            </a:r>
          </a:p>
          <a:p>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Deserializar el JSON en una lista de objetos Vehicle</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JsonConvert.DeserializeObject&lt;List&lt;Vehicle&gt;&gt;(response): Convierte una cadena JSON en una lista de objetos Vehicle.</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JsonConvert es una clase de la biblioteca Newtonsoft.Json que facilita la serialización y deserialización de JSON.</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_allVehicles = </a:t>
            </a:r>
            <a:r>
              <a:rPr lang="es-DO" sz="600" dirty="0">
                <a:solidFill>
                  <a:srgbClr val="2B91AF"/>
                </a:solidFill>
                <a:highlight>
                  <a:srgbClr val="FFFFFF"/>
                </a:highlight>
                <a:latin typeface="Cascadia Mono" panose="020B0609020000020004" pitchFamily="49" charset="0"/>
              </a:rPr>
              <a:t>JsonConvert</a:t>
            </a:r>
            <a:r>
              <a:rPr lang="es-DO" sz="600" dirty="0">
                <a:solidFill>
                  <a:srgbClr val="000000"/>
                </a:solidFill>
                <a:highlight>
                  <a:srgbClr val="FFFFFF"/>
                </a:highlight>
                <a:latin typeface="Cascadia Mono" panose="020B0609020000020004" pitchFamily="49" charset="0"/>
              </a:rPr>
              <a:t>.DeserializeObject&lt;</a:t>
            </a:r>
            <a:r>
              <a:rPr lang="es-DO" sz="600" dirty="0">
                <a:solidFill>
                  <a:srgbClr val="2B91AF"/>
                </a:solidFill>
                <a:highlight>
                  <a:srgbClr val="FFFFFF"/>
                </a:highlight>
                <a:latin typeface="Cascadia Mono" panose="020B0609020000020004" pitchFamily="49" charset="0"/>
              </a:rPr>
              <a:t>List</a:t>
            </a:r>
            <a:r>
              <a:rPr lang="es-DO" sz="600" dirty="0">
                <a:solidFill>
                  <a:srgbClr val="000000"/>
                </a:solidFill>
                <a:highlight>
                  <a:srgbClr val="FFFFFF"/>
                </a:highlight>
                <a:latin typeface="Cascadia Mono" panose="020B0609020000020004" pitchFamily="49" charset="0"/>
              </a:rPr>
              <a:t>&lt;</a:t>
            </a:r>
            <a:r>
              <a:rPr lang="es-DO" sz="600" dirty="0">
                <a:solidFill>
                  <a:srgbClr val="2B91AF"/>
                </a:solidFill>
                <a:highlight>
                  <a:srgbClr val="FFFFFF"/>
                </a:highlight>
                <a:latin typeface="Cascadia Mono" panose="020B0609020000020004" pitchFamily="49" charset="0"/>
              </a:rPr>
              <a:t>Vehicle</a:t>
            </a:r>
            <a:r>
              <a:rPr lang="es-DO" sz="600" dirty="0">
                <a:solidFill>
                  <a:srgbClr val="000000"/>
                </a:solidFill>
                <a:highlight>
                  <a:srgbClr val="FFFFFF"/>
                </a:highlight>
                <a:latin typeface="Cascadia Mono" panose="020B0609020000020004" pitchFamily="49" charset="0"/>
              </a:rPr>
              <a:t>&gt;&gt;(response);</a:t>
            </a:r>
          </a:p>
          <a:p>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Poblar la ObservableCollection con los vehículos cargados</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8000"/>
                </a:solidFill>
                <a:highlight>
                  <a:srgbClr val="FFFFFF"/>
                </a:highlight>
                <a:latin typeface="Cascadia Mono" panose="020B0609020000020004" pitchFamily="49" charset="0"/>
              </a:rPr>
              <a:t>// foreach (var vehicle in _allVehicles) Vehicles.Add(vehicle): Itera sobre cada vehículo en la lista _allVehicles y lo agrega a la colección ObservableCollection&lt;Vehicle&gt; llamada Vehicles.</a:t>
            </a:r>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Esto permite que los cambios en la colección se reflejen automáticamente en la interfaz de usuario.</a:t>
            </a:r>
            <a:endParaRPr lang="es-ES" sz="600" dirty="0">
              <a:solidFill>
                <a:srgbClr val="000000"/>
              </a:solidFill>
              <a:highlight>
                <a:srgbClr val="FFFFFF"/>
              </a:highlight>
              <a:latin typeface="Cascadia Mono" panose="020B0609020000020004" pitchFamily="49" charset="0"/>
            </a:endParaRP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foreach</a:t>
            </a:r>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var</a:t>
            </a:r>
            <a:r>
              <a:rPr lang="es-DO" sz="600" dirty="0">
                <a:solidFill>
                  <a:srgbClr val="000000"/>
                </a:solidFill>
                <a:highlight>
                  <a:srgbClr val="FFFFFF"/>
                </a:highlight>
                <a:latin typeface="Cascadia Mono" panose="020B0609020000020004" pitchFamily="49" charset="0"/>
              </a:rPr>
              <a:t> vehicle </a:t>
            </a:r>
            <a:r>
              <a:rPr lang="es-DO" sz="600" dirty="0">
                <a:solidFill>
                  <a:srgbClr val="0000FF"/>
                </a:solidFill>
                <a:highlight>
                  <a:srgbClr val="FFFFFF"/>
                </a:highlight>
                <a:latin typeface="Cascadia Mono" panose="020B0609020000020004" pitchFamily="49" charset="0"/>
              </a:rPr>
              <a:t>in</a:t>
            </a:r>
            <a:r>
              <a:rPr lang="es-DO" sz="600" dirty="0">
                <a:solidFill>
                  <a:srgbClr val="000000"/>
                </a:solidFill>
                <a:highlight>
                  <a:srgbClr val="FFFFFF"/>
                </a:highlight>
                <a:latin typeface="Cascadia Mono" panose="020B0609020000020004" pitchFamily="49" charset="0"/>
              </a:rPr>
              <a:t> _allVehicles)</a:t>
            </a:r>
          </a:p>
          <a:p>
            <a:r>
              <a:rPr lang="es-DO" sz="600" dirty="0">
                <a:solidFill>
                  <a:srgbClr val="000000"/>
                </a:solidFill>
                <a:highlight>
                  <a:srgbClr val="FFFFFF"/>
                </a:highlight>
                <a:latin typeface="Cascadia Mono" panose="020B0609020000020004" pitchFamily="49" charset="0"/>
              </a:rPr>
              <a:t>                    Vehicles.Add(vehicle);</a:t>
            </a:r>
          </a:p>
          <a:p>
            <a:r>
              <a:rPr lang="es-DO" sz="600" dirty="0">
                <a:solidFill>
                  <a:srgbClr val="000000"/>
                </a:solidFill>
                <a:highlight>
                  <a:srgbClr val="FFFFFF"/>
                </a:highlight>
                <a:latin typeface="Cascadia Mono" panose="020B0609020000020004" pitchFamily="49" charset="0"/>
              </a:rPr>
              <a:t>            }</a:t>
            </a:r>
          </a:p>
          <a:p>
            <a:r>
              <a:rPr lang="es-DO" sz="600" dirty="0">
                <a:solidFill>
                  <a:srgbClr val="000000"/>
                </a:solidFill>
                <a:highlight>
                  <a:srgbClr val="FFFFFF"/>
                </a:highlight>
                <a:latin typeface="Cascadia Mono" panose="020B0609020000020004" pitchFamily="49" charset="0"/>
              </a:rPr>
              <a:t>            </a:t>
            </a:r>
            <a:r>
              <a:rPr lang="es-DO" sz="600" dirty="0">
                <a:solidFill>
                  <a:srgbClr val="0000FF"/>
                </a:solidFill>
                <a:highlight>
                  <a:srgbClr val="FFFFFF"/>
                </a:highlight>
                <a:latin typeface="Cascadia Mono" panose="020B0609020000020004" pitchFamily="49" charset="0"/>
              </a:rPr>
              <a:t>catch</a:t>
            </a:r>
            <a:r>
              <a:rPr lang="es-DO" sz="600" dirty="0">
                <a:solidFill>
                  <a:srgbClr val="000000"/>
                </a:solidFill>
                <a:highlight>
                  <a:srgbClr val="FFFFFF"/>
                </a:highlight>
                <a:latin typeface="Cascadia Mono" panose="020B0609020000020004" pitchFamily="49" charset="0"/>
              </a:rPr>
              <a:t> (</a:t>
            </a:r>
            <a:r>
              <a:rPr lang="es-DO" sz="600" dirty="0">
                <a:solidFill>
                  <a:srgbClr val="2B91AF"/>
                </a:solidFill>
                <a:highlight>
                  <a:srgbClr val="FFFFFF"/>
                </a:highlight>
                <a:latin typeface="Cascadia Mono" panose="020B0609020000020004" pitchFamily="49" charset="0"/>
              </a:rPr>
              <a:t>Exception</a:t>
            </a:r>
            <a:r>
              <a:rPr lang="es-DO" sz="600" dirty="0">
                <a:solidFill>
                  <a:srgbClr val="000000"/>
                </a:solidFill>
                <a:highlight>
                  <a:srgbClr val="FFFFFF"/>
                </a:highlight>
                <a:latin typeface="Cascadia Mono" panose="020B0609020000020004" pitchFamily="49" charset="0"/>
              </a:rPr>
              <a:t> ex)</a:t>
            </a:r>
          </a:p>
          <a:p>
            <a:r>
              <a:rPr lang="es-DO" sz="600" dirty="0">
                <a:solidFill>
                  <a:srgbClr val="000000"/>
                </a:solidFill>
                <a:highlight>
                  <a:srgbClr val="FFFFFF"/>
                </a:highlight>
                <a:latin typeface="Cascadia Mono" panose="020B0609020000020004" pitchFamily="49" charset="0"/>
              </a:rPr>
              <a:t>            {</a:t>
            </a:r>
          </a:p>
          <a:p>
            <a:r>
              <a:rPr lang="es-DO" sz="600" dirty="0">
                <a:solidFill>
                  <a:srgbClr val="000000"/>
                </a:solidFill>
                <a:highlight>
                  <a:srgbClr val="FFFFFF"/>
                </a:highlight>
                <a:latin typeface="Cascadia Mono" panose="020B0609020000020004" pitchFamily="49" charset="0"/>
              </a:rPr>
              <a:t>                </a:t>
            </a:r>
            <a:r>
              <a:rPr lang="es-DO" sz="600" dirty="0">
                <a:solidFill>
                  <a:srgbClr val="008000"/>
                </a:solidFill>
                <a:highlight>
                  <a:srgbClr val="FFFFFF"/>
                </a:highlight>
                <a:latin typeface="Cascadia Mono" panose="020B0609020000020004" pitchFamily="49" charset="0"/>
              </a:rPr>
              <a:t>// Bloque try-catch:</a:t>
            </a:r>
            <a:endParaRPr lang="es-DO"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try: Este bloque contiene el código que podría lanzar una excepción. Se utiliza para intentar ejecutar un bloque de código mientras se manejan posibles errores.</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catch (Exception ex): Si ocurre una excepción dentro del bloque try, el control se transfiere al bloque catch. Aquí, ex es una instancia de la clase Exception que contiene información sobre el error.</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8000"/>
                </a:solidFill>
                <a:highlight>
                  <a:srgbClr val="FFFFFF"/>
                </a:highlight>
                <a:latin typeface="Cascadia Mono" panose="020B0609020000020004" pitchFamily="49" charset="0"/>
              </a:rPr>
              <a:t>// await DisplayAlert(...): Muestra una alerta al usuario con un mensaje de error. await se utiliza para esperar la finalización de una operación asíncrona sin bloquear el subproceso de la interfaz de usuario.</a:t>
            </a:r>
            <a:endParaRPr lang="es-ES" sz="600" dirty="0">
              <a:solidFill>
                <a:srgbClr val="000000"/>
              </a:solidFill>
              <a:highlight>
                <a:srgbClr val="FFFFFF"/>
              </a:highlight>
              <a:latin typeface="Cascadia Mono" panose="020B0609020000020004" pitchFamily="49" charset="0"/>
            </a:endParaRPr>
          </a:p>
          <a:p>
            <a:r>
              <a:rPr lang="es-ES" sz="600" dirty="0">
                <a:solidFill>
                  <a:srgbClr val="000000"/>
                </a:solidFill>
                <a:highlight>
                  <a:srgbClr val="FFFFFF"/>
                </a:highlight>
                <a:latin typeface="Cascadia Mono" panose="020B0609020000020004" pitchFamily="49" charset="0"/>
              </a:rPr>
              <a:t>                </a:t>
            </a:r>
            <a:r>
              <a:rPr lang="es-ES" sz="600" dirty="0">
                <a:solidFill>
                  <a:srgbClr val="0000FF"/>
                </a:solidFill>
                <a:highlight>
                  <a:srgbClr val="FFFFFF"/>
                </a:highlight>
                <a:latin typeface="Cascadia Mono" panose="020B0609020000020004" pitchFamily="49" charset="0"/>
              </a:rPr>
              <a:t>await</a:t>
            </a:r>
            <a:r>
              <a:rPr lang="es-ES" sz="600" dirty="0">
                <a:solidFill>
                  <a:srgbClr val="000000"/>
                </a:solidFill>
                <a:highlight>
                  <a:srgbClr val="FFFFFF"/>
                </a:highlight>
                <a:latin typeface="Cascadia Mono" panose="020B0609020000020004" pitchFamily="49" charset="0"/>
              </a:rPr>
              <a:t> DisplayAlert(</a:t>
            </a:r>
            <a:r>
              <a:rPr lang="es-ES" sz="600" dirty="0">
                <a:solidFill>
                  <a:srgbClr val="A31515"/>
                </a:solidFill>
                <a:highlight>
                  <a:srgbClr val="FFFFFF"/>
                </a:highlight>
                <a:latin typeface="Cascadia Mono" panose="020B0609020000020004" pitchFamily="49" charset="0"/>
              </a:rPr>
              <a:t>"Error"</a:t>
            </a:r>
            <a:r>
              <a:rPr lang="es-ES" sz="600" dirty="0">
                <a:solidFill>
                  <a:srgbClr val="000000"/>
                </a:solidFill>
                <a:highlight>
                  <a:srgbClr val="FFFFFF"/>
                </a:highlight>
                <a:latin typeface="Cascadia Mono" panose="020B0609020000020004" pitchFamily="49" charset="0"/>
              </a:rPr>
              <a:t>, </a:t>
            </a:r>
            <a:r>
              <a:rPr lang="es-ES" sz="600" dirty="0">
                <a:solidFill>
                  <a:srgbClr val="A31515"/>
                </a:solidFill>
                <a:highlight>
                  <a:srgbClr val="FFFFFF"/>
                </a:highlight>
                <a:latin typeface="Cascadia Mono" panose="020B0609020000020004" pitchFamily="49" charset="0"/>
              </a:rPr>
              <a:t>"No se pudo cargar la información: "</a:t>
            </a:r>
            <a:r>
              <a:rPr lang="es-ES" sz="600" dirty="0">
                <a:solidFill>
                  <a:srgbClr val="000000"/>
                </a:solidFill>
                <a:highlight>
                  <a:srgbClr val="FFFFFF"/>
                </a:highlight>
                <a:latin typeface="Cascadia Mono" panose="020B0609020000020004" pitchFamily="49" charset="0"/>
              </a:rPr>
              <a:t> + ex.Message, </a:t>
            </a:r>
            <a:r>
              <a:rPr lang="es-ES" sz="600" dirty="0">
                <a:solidFill>
                  <a:srgbClr val="A31515"/>
                </a:solidFill>
                <a:highlight>
                  <a:srgbClr val="FFFFFF"/>
                </a:highlight>
                <a:latin typeface="Cascadia Mono" panose="020B0609020000020004" pitchFamily="49" charset="0"/>
              </a:rPr>
              <a:t>"OK"</a:t>
            </a:r>
            <a:r>
              <a:rPr lang="es-ES" sz="600" dirty="0">
                <a:solidFill>
                  <a:srgbClr val="000000"/>
                </a:solidFill>
                <a:highlight>
                  <a:srgbClr val="FFFFFF"/>
                </a:highlight>
                <a:latin typeface="Cascadia Mono" panose="020B0609020000020004" pitchFamily="49" charset="0"/>
              </a:rPr>
              <a:t>);</a:t>
            </a:r>
          </a:p>
          <a:p>
            <a:r>
              <a:rPr lang="es-DO" sz="600" dirty="0">
                <a:solidFill>
                  <a:srgbClr val="000000"/>
                </a:solidFill>
                <a:highlight>
                  <a:srgbClr val="FFFFFF"/>
                </a:highlight>
                <a:latin typeface="Cascadia Mono" panose="020B0609020000020004" pitchFamily="49" charset="0"/>
              </a:rPr>
              <a:t>            }</a:t>
            </a:r>
          </a:p>
          <a:p>
            <a:r>
              <a:rPr lang="es-DO" sz="600" dirty="0">
                <a:solidFill>
                  <a:srgbClr val="000000"/>
                </a:solidFill>
                <a:highlight>
                  <a:srgbClr val="FFFFFF"/>
                </a:highlight>
                <a:latin typeface="Cascadia Mono" panose="020B0609020000020004" pitchFamily="49" charset="0"/>
              </a:rPr>
              <a:t>        }</a:t>
            </a:r>
          </a:p>
        </p:txBody>
      </p:sp>
      <p:sp>
        <p:nvSpPr>
          <p:cNvPr id="4" name="CuadroTexto 3">
            <a:extLst>
              <a:ext uri="{FF2B5EF4-FFF2-40B4-BE49-F238E27FC236}">
                <a16:creationId xmlns:a16="http://schemas.microsoft.com/office/drawing/2014/main" id="{F2020359-42D7-4474-9415-CB5562D06B18}"/>
              </a:ext>
            </a:extLst>
          </p:cNvPr>
          <p:cNvSpPr txBox="1"/>
          <p:nvPr/>
        </p:nvSpPr>
        <p:spPr>
          <a:xfrm>
            <a:off x="6096000" y="319314"/>
            <a:ext cx="5239657" cy="584775"/>
          </a:xfrm>
          <a:prstGeom prst="rect">
            <a:avLst/>
          </a:prstGeom>
          <a:noFill/>
        </p:spPr>
        <p:txBody>
          <a:bodyPr wrap="square" rtlCol="0">
            <a:spAutoFit/>
          </a:bodyPr>
          <a:lstStyle/>
          <a:p>
            <a:pPr algn="ctr"/>
            <a:r>
              <a:rPr lang="es-ES" sz="3200" b="1" dirty="0">
                <a:effectLst>
                  <a:outerShdw blurRad="38100" dist="38100" dir="2700000" algn="tl">
                    <a:srgbClr val="000000">
                      <a:alpha val="43137"/>
                    </a:srgbClr>
                  </a:outerShdw>
                </a:effectLst>
                <a:highlight>
                  <a:srgbClr val="FFFF00"/>
                </a:highlight>
              </a:rPr>
              <a:t>Codigo MainPage.xaml.cs</a:t>
            </a:r>
            <a:endParaRPr lang="es-DO" sz="3200" b="1" dirty="0">
              <a:effectLst>
                <a:outerShdw blurRad="38100" dist="38100" dir="2700000" algn="tl">
                  <a:srgbClr val="000000">
                    <a:alpha val="43137"/>
                  </a:srgbClr>
                </a:outerShdw>
              </a:effectLst>
              <a:highlight>
                <a:srgbClr val="FFFF00"/>
              </a:highlight>
            </a:endParaRPr>
          </a:p>
        </p:txBody>
      </p:sp>
      <p:sp>
        <p:nvSpPr>
          <p:cNvPr id="5" name="Flecha: hacia abajo 4">
            <a:extLst>
              <a:ext uri="{FF2B5EF4-FFF2-40B4-BE49-F238E27FC236}">
                <a16:creationId xmlns:a16="http://schemas.microsoft.com/office/drawing/2014/main" id="{947CDE58-D033-4D06-B0ED-B2F39358C93F}"/>
              </a:ext>
            </a:extLst>
          </p:cNvPr>
          <p:cNvSpPr/>
          <p:nvPr/>
        </p:nvSpPr>
        <p:spPr>
          <a:xfrm>
            <a:off x="10987314" y="5554591"/>
            <a:ext cx="696686" cy="8204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083714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0671BFD-7B15-477D-82D3-016AC135BA9E}"/>
              </a:ext>
            </a:extLst>
          </p:cNvPr>
          <p:cNvSpPr txBox="1"/>
          <p:nvPr/>
        </p:nvSpPr>
        <p:spPr>
          <a:xfrm>
            <a:off x="188685" y="166568"/>
            <a:ext cx="7126515" cy="6524863"/>
          </a:xfrm>
          <a:prstGeom prst="rect">
            <a:avLst/>
          </a:prstGeom>
          <a:noFill/>
        </p:spPr>
        <p:txBody>
          <a:bodyPr wrap="square">
            <a:spAutoFit/>
          </a:bodyPr>
          <a:lstStyle/>
          <a:p>
            <a:r>
              <a:rPr lang="es-ES" sz="1100" dirty="0">
                <a:solidFill>
                  <a:srgbClr val="000000"/>
                </a:solidFill>
                <a:highlight>
                  <a:srgbClr val="FFFFFF"/>
                </a:highlight>
                <a:latin typeface="Cascadia Mono" panose="020B0609020000020004" pitchFamily="49" charset="0"/>
              </a:rPr>
              <a:t> </a:t>
            </a:r>
            <a:r>
              <a:rPr lang="es-ES" sz="1100" dirty="0">
                <a:solidFill>
                  <a:srgbClr val="008000"/>
                </a:solidFill>
                <a:highlight>
                  <a:srgbClr val="FFFFFF"/>
                </a:highlight>
                <a:latin typeface="Cascadia Mono" panose="020B0609020000020004" pitchFamily="49" charset="0"/>
              </a:rPr>
              <a:t>// Filtrado en tiempo real de los vehículos según el texto de búsqueda</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private</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void</a:t>
            </a:r>
            <a:r>
              <a:rPr lang="en-US" sz="1100" dirty="0">
                <a:solidFill>
                  <a:srgbClr val="000000"/>
                </a:solidFill>
                <a:highlight>
                  <a:srgbClr val="FFFFFF"/>
                </a:highlight>
                <a:latin typeface="Cascadia Mono" panose="020B0609020000020004" pitchFamily="49" charset="0"/>
              </a:rPr>
              <a:t> OnSearchTextChanged(</a:t>
            </a:r>
            <a:r>
              <a:rPr lang="en-US" sz="1100" dirty="0">
                <a:solidFill>
                  <a:srgbClr val="0000FF"/>
                </a:solidFill>
                <a:highlight>
                  <a:srgbClr val="FFFFFF"/>
                </a:highlight>
                <a:latin typeface="Cascadia Mono" panose="020B0609020000020004" pitchFamily="49" charset="0"/>
              </a:rPr>
              <a:t>object</a:t>
            </a:r>
            <a:r>
              <a:rPr lang="en-US" sz="1100" dirty="0">
                <a:solidFill>
                  <a:srgbClr val="000000"/>
                </a:solidFill>
                <a:highlight>
                  <a:srgbClr val="FFFFFF"/>
                </a:highlight>
                <a:latin typeface="Cascadia Mono" panose="020B0609020000020004" pitchFamily="49" charset="0"/>
              </a:rPr>
              <a:t> sender, </a:t>
            </a:r>
            <a:r>
              <a:rPr lang="en-US" sz="1100" dirty="0">
                <a:solidFill>
                  <a:srgbClr val="2B91AF"/>
                </a:solidFill>
                <a:highlight>
                  <a:srgbClr val="FFFFFF"/>
                </a:highlight>
                <a:latin typeface="Cascadia Mono" panose="020B0609020000020004" pitchFamily="49" charset="0"/>
              </a:rPr>
              <a:t>TextChangedEventArgs</a:t>
            </a:r>
            <a:r>
              <a:rPr lang="en-US" sz="1100" dirty="0">
                <a:solidFill>
                  <a:srgbClr val="000000"/>
                </a:solidFill>
                <a:highlight>
                  <a:srgbClr val="FFFFFF"/>
                </a:highlight>
                <a:latin typeface="Cascadia Mono" panose="020B0609020000020004" pitchFamily="49" charset="0"/>
              </a:rPr>
              <a:t> e)</a:t>
            </a:r>
          </a:p>
          <a:p>
            <a:r>
              <a:rPr lang="es-DO" sz="1100" dirty="0">
                <a:solidFill>
                  <a:srgbClr val="000000"/>
                </a:solidFill>
                <a:highlight>
                  <a:srgbClr val="FFFFFF"/>
                </a:highlight>
                <a:latin typeface="Cascadia Mono" panose="020B0609020000020004" pitchFamily="49" charset="0"/>
              </a:rPr>
              <a:t>        {</a:t>
            </a:r>
          </a:p>
          <a:p>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var</a:t>
            </a:r>
            <a:r>
              <a:rPr lang="es-DO" sz="1100" dirty="0">
                <a:solidFill>
                  <a:srgbClr val="000000"/>
                </a:solidFill>
                <a:highlight>
                  <a:srgbClr val="FFFFFF"/>
                </a:highlight>
                <a:latin typeface="Cascadia Mono" panose="020B0609020000020004" pitchFamily="49" charset="0"/>
              </a:rPr>
              <a:t> searchText = e.NewTextValue.ToLower();</a:t>
            </a:r>
          </a:p>
          <a:p>
            <a:endParaRPr lang="es-DO" sz="1100" dirty="0">
              <a:solidFill>
                <a:srgbClr val="000000"/>
              </a:solidFill>
              <a:highlight>
                <a:srgbClr val="FFFFFF"/>
              </a:highlight>
              <a:latin typeface="Cascadia Mono" panose="020B0609020000020004" pitchFamily="49" charset="0"/>
            </a:endParaRPr>
          </a:p>
          <a:p>
            <a:r>
              <a:rPr lang="es-DO" sz="1100" dirty="0">
                <a:solidFill>
                  <a:srgbClr val="000000"/>
                </a:solidFill>
                <a:highlight>
                  <a:srgbClr val="FFFFFF"/>
                </a:highlight>
                <a:latin typeface="Cascadia Mono" panose="020B0609020000020004" pitchFamily="49" charset="0"/>
              </a:rPr>
              <a:t>            </a:t>
            </a:r>
            <a:r>
              <a:rPr lang="es-DO" sz="1100" dirty="0">
                <a:solidFill>
                  <a:srgbClr val="008000"/>
                </a:solidFill>
                <a:highlight>
                  <a:srgbClr val="FFFFFF"/>
                </a:highlight>
                <a:latin typeface="Cascadia Mono" panose="020B0609020000020004" pitchFamily="49" charset="0"/>
              </a:rPr>
              <a:t>// Filtrar los vehículos por marca o tipo</a:t>
            </a:r>
          </a:p>
          <a:p>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var</a:t>
            </a:r>
            <a:r>
              <a:rPr lang="es-DO" sz="1100" dirty="0">
                <a:solidFill>
                  <a:srgbClr val="000000"/>
                </a:solidFill>
                <a:highlight>
                  <a:srgbClr val="FFFFFF"/>
                </a:highlight>
                <a:latin typeface="Cascadia Mono" panose="020B0609020000020004" pitchFamily="49" charset="0"/>
              </a:rPr>
              <a:t> filtered = _allVehicles</a:t>
            </a:r>
          </a:p>
          <a:p>
            <a:r>
              <a:rPr lang="en-US" sz="1100" dirty="0">
                <a:solidFill>
                  <a:srgbClr val="000000"/>
                </a:solidFill>
                <a:highlight>
                  <a:srgbClr val="FFFFFF"/>
                </a:highlight>
                <a:latin typeface="Cascadia Mono" panose="020B0609020000020004" pitchFamily="49" charset="0"/>
              </a:rPr>
              <a:t>                .Where(v =&gt; v.Marca.ToLower().Contains(searchText) ||</a:t>
            </a:r>
          </a:p>
          <a:p>
            <a:r>
              <a:rPr lang="en-US" sz="1100" dirty="0">
                <a:solidFill>
                  <a:srgbClr val="000000"/>
                </a:solidFill>
                <a:highlight>
                  <a:srgbClr val="FFFFFF"/>
                </a:highlight>
                <a:latin typeface="Cascadia Mono" panose="020B0609020000020004" pitchFamily="49" charset="0"/>
              </a:rPr>
              <a:t>                            v.Tipo.ToLower().Contains(searchText))</a:t>
            </a:r>
          </a:p>
          <a:p>
            <a:r>
              <a:rPr lang="es-DO" sz="1100" dirty="0">
                <a:solidFill>
                  <a:srgbClr val="000000"/>
                </a:solidFill>
                <a:highlight>
                  <a:srgbClr val="FFFFFF"/>
                </a:highlight>
                <a:latin typeface="Cascadia Mono" panose="020B0609020000020004" pitchFamily="49" charset="0"/>
              </a:rPr>
              <a:t>                .ToList();</a:t>
            </a:r>
          </a:p>
          <a:p>
            <a:endParaRPr lang="es-DO" sz="1100" dirty="0">
              <a:solidFill>
                <a:srgbClr val="000000"/>
              </a:solidFill>
              <a:highlight>
                <a:srgbClr val="FFFFFF"/>
              </a:highlight>
              <a:latin typeface="Cascadia Mono" panose="020B0609020000020004" pitchFamily="49" charset="0"/>
            </a:endParaRPr>
          </a:p>
          <a:p>
            <a:r>
              <a:rPr lang="es-ES" sz="1100" dirty="0">
                <a:solidFill>
                  <a:srgbClr val="000000"/>
                </a:solidFill>
                <a:highlight>
                  <a:srgbClr val="FFFFFF"/>
                </a:highlight>
                <a:latin typeface="Cascadia Mono" panose="020B0609020000020004" pitchFamily="49" charset="0"/>
              </a:rPr>
              <a:t>            </a:t>
            </a:r>
            <a:r>
              <a:rPr lang="es-ES" sz="1100" dirty="0">
                <a:solidFill>
                  <a:srgbClr val="008000"/>
                </a:solidFill>
                <a:highlight>
                  <a:srgbClr val="FFFFFF"/>
                </a:highlight>
                <a:latin typeface="Cascadia Mono" panose="020B0609020000020004" pitchFamily="49" charset="0"/>
              </a:rPr>
              <a:t>// Actualizar la ObservableCollection con los resultados filtrados</a:t>
            </a:r>
          </a:p>
          <a:p>
            <a:r>
              <a:rPr lang="es-DO" sz="1100" dirty="0">
                <a:solidFill>
                  <a:srgbClr val="000000"/>
                </a:solidFill>
                <a:highlight>
                  <a:srgbClr val="FFFFFF"/>
                </a:highlight>
                <a:latin typeface="Cascadia Mono" panose="020B0609020000020004" pitchFamily="49" charset="0"/>
              </a:rPr>
              <a:t>            Vehicles.Clear();</a:t>
            </a:r>
          </a:p>
          <a:p>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foreach</a:t>
            </a:r>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var</a:t>
            </a:r>
            <a:r>
              <a:rPr lang="es-DO" sz="1100" dirty="0">
                <a:solidFill>
                  <a:srgbClr val="000000"/>
                </a:solidFill>
                <a:highlight>
                  <a:srgbClr val="FFFFFF"/>
                </a:highlight>
                <a:latin typeface="Cascadia Mono" panose="020B0609020000020004" pitchFamily="49" charset="0"/>
              </a:rPr>
              <a:t> vehicle </a:t>
            </a:r>
            <a:r>
              <a:rPr lang="es-DO" sz="1100" dirty="0">
                <a:solidFill>
                  <a:srgbClr val="0000FF"/>
                </a:solidFill>
                <a:highlight>
                  <a:srgbClr val="FFFFFF"/>
                </a:highlight>
                <a:latin typeface="Cascadia Mono" panose="020B0609020000020004" pitchFamily="49" charset="0"/>
              </a:rPr>
              <a:t>in</a:t>
            </a:r>
            <a:r>
              <a:rPr lang="es-DO" sz="1100" dirty="0">
                <a:solidFill>
                  <a:srgbClr val="000000"/>
                </a:solidFill>
                <a:highlight>
                  <a:srgbClr val="FFFFFF"/>
                </a:highlight>
                <a:latin typeface="Cascadia Mono" panose="020B0609020000020004" pitchFamily="49" charset="0"/>
              </a:rPr>
              <a:t> filtered)</a:t>
            </a:r>
          </a:p>
          <a:p>
            <a:r>
              <a:rPr lang="es-DO" sz="1100" dirty="0">
                <a:solidFill>
                  <a:srgbClr val="000000"/>
                </a:solidFill>
                <a:highlight>
                  <a:srgbClr val="FFFFFF"/>
                </a:highlight>
                <a:latin typeface="Cascadia Mono" panose="020B0609020000020004" pitchFamily="49" charset="0"/>
              </a:rPr>
              <a:t>                Vehicles.Add(vehicle);</a:t>
            </a:r>
          </a:p>
          <a:p>
            <a:r>
              <a:rPr lang="es-DO" sz="1100" dirty="0">
                <a:solidFill>
                  <a:srgbClr val="000000"/>
                </a:solidFill>
                <a:highlight>
                  <a:srgbClr val="FFFFFF"/>
                </a:highlight>
                <a:latin typeface="Cascadia Mono" panose="020B0609020000020004" pitchFamily="49" charset="0"/>
              </a:rPr>
              <a:t>        }</a:t>
            </a:r>
          </a:p>
          <a:p>
            <a:endParaRPr lang="es-DO" sz="1100" dirty="0">
              <a:solidFill>
                <a:srgbClr val="000000"/>
              </a:solidFill>
              <a:highlight>
                <a:srgbClr val="FFFFFF"/>
              </a:highlight>
              <a:latin typeface="Cascadia Mono" panose="020B0609020000020004" pitchFamily="49" charset="0"/>
            </a:endParaRPr>
          </a:p>
          <a:p>
            <a:r>
              <a:rPr lang="es-ES" sz="1100" dirty="0">
                <a:solidFill>
                  <a:srgbClr val="000000"/>
                </a:solidFill>
                <a:highlight>
                  <a:srgbClr val="FFFFFF"/>
                </a:highlight>
                <a:latin typeface="Cascadia Mono" panose="020B0609020000020004" pitchFamily="49" charset="0"/>
              </a:rPr>
              <a:t>        </a:t>
            </a:r>
            <a:r>
              <a:rPr lang="es-ES" sz="1100" dirty="0">
                <a:solidFill>
                  <a:srgbClr val="008000"/>
                </a:solidFill>
                <a:highlight>
                  <a:srgbClr val="FFFFFF"/>
                </a:highlight>
                <a:latin typeface="Cascadia Mono" panose="020B0609020000020004" pitchFamily="49" charset="0"/>
              </a:rPr>
              <a:t>// Clase Vehicle que representa la estructura de los datos de los vehículos</a:t>
            </a:r>
          </a:p>
          <a:p>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public</a:t>
            </a:r>
            <a:r>
              <a:rPr lang="es-DO" sz="1100" dirty="0">
                <a:solidFill>
                  <a:srgbClr val="000000"/>
                </a:solidFill>
                <a:highlight>
                  <a:srgbClr val="FFFFFF"/>
                </a:highlight>
                <a:latin typeface="Cascadia Mono" panose="020B0609020000020004" pitchFamily="49" charset="0"/>
              </a:rPr>
              <a:t> </a:t>
            </a:r>
            <a:r>
              <a:rPr lang="es-DO" sz="1100" dirty="0">
                <a:solidFill>
                  <a:srgbClr val="0000FF"/>
                </a:solidFill>
                <a:highlight>
                  <a:srgbClr val="FFFFFF"/>
                </a:highlight>
                <a:latin typeface="Cascadia Mono" panose="020B0609020000020004" pitchFamily="49" charset="0"/>
              </a:rPr>
              <a:t>class</a:t>
            </a:r>
            <a:r>
              <a:rPr lang="es-DO" sz="1100" dirty="0">
                <a:solidFill>
                  <a:srgbClr val="000000"/>
                </a:solidFill>
                <a:highlight>
                  <a:srgbClr val="FFFFFF"/>
                </a:highlight>
                <a:latin typeface="Cascadia Mono" panose="020B0609020000020004" pitchFamily="49" charset="0"/>
              </a:rPr>
              <a:t> </a:t>
            </a:r>
            <a:r>
              <a:rPr lang="es-DO" sz="1100" dirty="0">
                <a:solidFill>
                  <a:srgbClr val="2B91AF"/>
                </a:solidFill>
                <a:highlight>
                  <a:srgbClr val="FFFFFF"/>
                </a:highlight>
                <a:latin typeface="Cascadia Mono" panose="020B0609020000020004" pitchFamily="49" charset="0"/>
              </a:rPr>
              <a:t>Vehicle</a:t>
            </a:r>
          </a:p>
          <a:p>
            <a:r>
              <a:rPr lang="es-DO" sz="1100" dirty="0">
                <a:solidFill>
                  <a:srgbClr val="000000"/>
                </a:solidFill>
                <a:highlight>
                  <a:srgbClr val="FFFFFF"/>
                </a:highlight>
                <a:latin typeface="Cascadia Mono" panose="020B0609020000020004" pitchFamily="49" charset="0"/>
              </a:rPr>
              <a:t>        {</a:t>
            </a:r>
          </a:p>
          <a:p>
            <a:r>
              <a:rPr lang="es-DO" sz="1100" dirty="0">
                <a:solidFill>
                  <a:srgbClr val="000000"/>
                </a:solidFill>
                <a:highlight>
                  <a:srgbClr val="FFFFFF"/>
                </a:highlight>
                <a:latin typeface="Cascadia Mono" panose="020B0609020000020004" pitchFamily="49" charset="0"/>
              </a:rPr>
              <a:t>            </a:t>
            </a:r>
            <a:r>
              <a:rPr lang="es-DO" sz="1100" dirty="0">
                <a:solidFill>
                  <a:srgbClr val="008000"/>
                </a:solidFill>
                <a:highlight>
                  <a:srgbClr val="FFFFFF"/>
                </a:highlight>
                <a:latin typeface="Cascadia Mono" panose="020B0609020000020004" pitchFamily="49" charset="0"/>
              </a:rPr>
              <a:t>// Propiedades autoimplementadas</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Codigo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Marca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Logo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Tipo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Modelo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Caracteristicas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Imagen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int</a:t>
            </a:r>
            <a:r>
              <a:rPr lang="en-US" sz="1100" dirty="0">
                <a:solidFill>
                  <a:srgbClr val="000000"/>
                </a:solidFill>
                <a:highlight>
                  <a:srgbClr val="FFFFFF"/>
                </a:highlight>
                <a:latin typeface="Cascadia Mono" panose="020B0609020000020004" pitchFamily="49" charset="0"/>
              </a:rPr>
              <a:t> NumeroPuertas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Motor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Combustible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string</a:t>
            </a:r>
            <a:r>
              <a:rPr lang="en-US" sz="1100" dirty="0">
                <a:solidFill>
                  <a:srgbClr val="000000"/>
                </a:solidFill>
                <a:highlight>
                  <a:srgbClr val="FFFFFF"/>
                </a:highlight>
                <a:latin typeface="Cascadia Mono" panose="020B0609020000020004" pitchFamily="49" charset="0"/>
              </a:rPr>
              <a:t> Categoria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double</a:t>
            </a:r>
            <a:r>
              <a:rPr lang="en-US" sz="1100" dirty="0">
                <a:solidFill>
                  <a:srgbClr val="000000"/>
                </a:solidFill>
                <a:highlight>
                  <a:srgbClr val="FFFFFF"/>
                </a:highlight>
                <a:latin typeface="Cascadia Mono" panose="020B0609020000020004" pitchFamily="49" charset="0"/>
              </a:rPr>
              <a:t> Precio_Compra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double</a:t>
            </a:r>
            <a:r>
              <a:rPr lang="en-US" sz="1100" dirty="0">
                <a:solidFill>
                  <a:srgbClr val="000000"/>
                </a:solidFill>
                <a:highlight>
                  <a:srgbClr val="FFFFFF"/>
                </a:highlight>
                <a:latin typeface="Cascadia Mono" panose="020B0609020000020004" pitchFamily="49" charset="0"/>
              </a:rPr>
              <a:t> Precio_Venta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public</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int</a:t>
            </a:r>
            <a:r>
              <a:rPr lang="en-US" sz="1100" dirty="0">
                <a:solidFill>
                  <a:srgbClr val="000000"/>
                </a:solidFill>
                <a:highlight>
                  <a:srgbClr val="FFFFFF"/>
                </a:highlight>
                <a:latin typeface="Cascadia Mono" panose="020B0609020000020004" pitchFamily="49" charset="0"/>
              </a:rPr>
              <a:t> Existencia { </a:t>
            </a:r>
            <a:r>
              <a:rPr lang="en-US" sz="1100" dirty="0">
                <a:solidFill>
                  <a:srgbClr val="0000FF"/>
                </a:solidFill>
                <a:highlight>
                  <a:srgbClr val="FFFFFF"/>
                </a:highlight>
                <a:latin typeface="Cascadia Mono" panose="020B0609020000020004" pitchFamily="49" charset="0"/>
              </a:rPr>
              <a:t>get</a:t>
            </a:r>
            <a:r>
              <a:rPr lang="en-US" sz="1100" dirty="0">
                <a:solidFill>
                  <a:srgbClr val="000000"/>
                </a:solidFill>
                <a:highlight>
                  <a:srgbClr val="FFFFFF"/>
                </a:highlight>
                <a:latin typeface="Cascadia Mono" panose="020B0609020000020004" pitchFamily="49" charset="0"/>
              </a:rPr>
              <a:t>; </a:t>
            </a:r>
            <a:r>
              <a:rPr lang="en-US" sz="1100" dirty="0">
                <a:solidFill>
                  <a:srgbClr val="0000FF"/>
                </a:solidFill>
                <a:highlight>
                  <a:srgbClr val="FFFFFF"/>
                </a:highlight>
                <a:latin typeface="Cascadia Mono" panose="020B0609020000020004" pitchFamily="49" charset="0"/>
              </a:rPr>
              <a:t>set</a:t>
            </a:r>
            <a:r>
              <a:rPr lang="en-US" sz="1100" dirty="0">
                <a:solidFill>
                  <a:srgbClr val="000000"/>
                </a:solidFill>
                <a:highlight>
                  <a:srgbClr val="FFFFFF"/>
                </a:highlight>
                <a:latin typeface="Cascadia Mono" panose="020B0609020000020004" pitchFamily="49" charset="0"/>
              </a:rPr>
              <a:t>; }</a:t>
            </a:r>
          </a:p>
          <a:p>
            <a:r>
              <a:rPr lang="es-DO" sz="1100" dirty="0">
                <a:solidFill>
                  <a:srgbClr val="000000"/>
                </a:solidFill>
                <a:highlight>
                  <a:srgbClr val="FFFFFF"/>
                </a:highlight>
                <a:latin typeface="Cascadia Mono" panose="020B0609020000020004" pitchFamily="49" charset="0"/>
              </a:rPr>
              <a:t>        }</a:t>
            </a:r>
          </a:p>
          <a:p>
            <a:r>
              <a:rPr lang="es-DO" sz="1100" dirty="0">
                <a:solidFill>
                  <a:srgbClr val="000000"/>
                </a:solidFill>
                <a:highlight>
                  <a:srgbClr val="FFFFFF"/>
                </a:highlight>
                <a:latin typeface="Cascadia Mono" panose="020B0609020000020004" pitchFamily="49" charset="0"/>
              </a:rPr>
              <a:t>    }</a:t>
            </a:r>
          </a:p>
          <a:p>
            <a:r>
              <a:rPr lang="es-DO" sz="1100" dirty="0">
                <a:solidFill>
                  <a:srgbClr val="000000"/>
                </a:solidFill>
                <a:highlight>
                  <a:srgbClr val="FFFFFF"/>
                </a:highlight>
                <a:latin typeface="Cascadia Mono" panose="020B0609020000020004" pitchFamily="49" charset="0"/>
              </a:rPr>
              <a:t>}</a:t>
            </a:r>
            <a:endParaRPr lang="es-DO" sz="1100" dirty="0"/>
          </a:p>
        </p:txBody>
      </p:sp>
      <p:sp>
        <p:nvSpPr>
          <p:cNvPr id="4" name="CuadroTexto 3">
            <a:extLst>
              <a:ext uri="{FF2B5EF4-FFF2-40B4-BE49-F238E27FC236}">
                <a16:creationId xmlns:a16="http://schemas.microsoft.com/office/drawing/2014/main" id="{9B3E9672-02CA-4260-9D6C-C8E631344B02}"/>
              </a:ext>
            </a:extLst>
          </p:cNvPr>
          <p:cNvSpPr txBox="1"/>
          <p:nvPr/>
        </p:nvSpPr>
        <p:spPr>
          <a:xfrm>
            <a:off x="6952343" y="1378857"/>
            <a:ext cx="5239657" cy="584775"/>
          </a:xfrm>
          <a:prstGeom prst="rect">
            <a:avLst/>
          </a:prstGeom>
          <a:noFill/>
        </p:spPr>
        <p:txBody>
          <a:bodyPr wrap="square" rtlCol="0">
            <a:spAutoFit/>
          </a:bodyPr>
          <a:lstStyle/>
          <a:p>
            <a:pPr algn="ctr"/>
            <a:r>
              <a:rPr lang="es-ES" sz="3200" b="1" dirty="0">
                <a:effectLst>
                  <a:outerShdw blurRad="38100" dist="38100" dir="2700000" algn="tl">
                    <a:srgbClr val="000000">
                      <a:alpha val="43137"/>
                    </a:srgbClr>
                  </a:outerShdw>
                </a:effectLst>
                <a:highlight>
                  <a:srgbClr val="FFFF00"/>
                </a:highlight>
              </a:rPr>
              <a:t>Codigo MainPage.xaml.cs</a:t>
            </a:r>
            <a:endParaRPr lang="es-DO" sz="3200" b="1" dirty="0">
              <a:effectLst>
                <a:outerShdw blurRad="38100" dist="38100" dir="2700000" algn="tl">
                  <a:srgbClr val="000000">
                    <a:alpha val="43137"/>
                  </a:srgbClr>
                </a:outerShdw>
              </a:effectLst>
              <a:highlight>
                <a:srgbClr val="FFFF00"/>
              </a:highlight>
            </a:endParaRPr>
          </a:p>
        </p:txBody>
      </p:sp>
      <p:sp>
        <p:nvSpPr>
          <p:cNvPr id="5" name="Flecha: hacia abajo 4">
            <a:extLst>
              <a:ext uri="{FF2B5EF4-FFF2-40B4-BE49-F238E27FC236}">
                <a16:creationId xmlns:a16="http://schemas.microsoft.com/office/drawing/2014/main" id="{A9DD5791-6225-422D-9C53-EB7B401E676D}"/>
              </a:ext>
            </a:extLst>
          </p:cNvPr>
          <p:cNvSpPr/>
          <p:nvPr/>
        </p:nvSpPr>
        <p:spPr>
          <a:xfrm>
            <a:off x="9056914" y="362511"/>
            <a:ext cx="696686" cy="8204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29693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CD77506-BF23-4E37-8A3D-BA9CF07D8817}"/>
              </a:ext>
            </a:extLst>
          </p:cNvPr>
          <p:cNvSpPr txBox="1"/>
          <p:nvPr/>
        </p:nvSpPr>
        <p:spPr>
          <a:xfrm>
            <a:off x="1726474" y="182880"/>
            <a:ext cx="8739052" cy="830997"/>
          </a:xfrm>
          <a:prstGeom prst="rect">
            <a:avLst/>
          </a:prstGeom>
          <a:noFill/>
        </p:spPr>
        <p:txBody>
          <a:bodyPr wrap="square" rtlCol="0">
            <a:spAutoFit/>
          </a:bodyPr>
          <a:lstStyle/>
          <a:p>
            <a:pPr algn="ctr"/>
            <a:r>
              <a:rPr lang="es-DO" sz="4800" b="1" i="0" dirty="0">
                <a:effectLst/>
                <a:latin typeface="Inter"/>
              </a:rPr>
              <a:t>Conclusión</a:t>
            </a:r>
            <a:endParaRPr lang="es-DO" sz="4800" dirty="0"/>
          </a:p>
        </p:txBody>
      </p:sp>
      <p:sp>
        <p:nvSpPr>
          <p:cNvPr id="6" name="CuadroTexto 5">
            <a:extLst>
              <a:ext uri="{FF2B5EF4-FFF2-40B4-BE49-F238E27FC236}">
                <a16:creationId xmlns:a16="http://schemas.microsoft.com/office/drawing/2014/main" id="{D0579494-849B-4ECB-9B14-22C3DC570243}"/>
              </a:ext>
            </a:extLst>
          </p:cNvPr>
          <p:cNvSpPr txBox="1"/>
          <p:nvPr/>
        </p:nvSpPr>
        <p:spPr>
          <a:xfrm>
            <a:off x="268514" y="1330634"/>
            <a:ext cx="11654972" cy="495520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2400" b="0" i="0" u="none" strike="noStrike" cap="none" normalizeH="0" baseline="0" dirty="0">
                <a:ln>
                  <a:noFill/>
                </a:ln>
                <a:solidFill>
                  <a:schemeClr val="tx1"/>
                </a:solidFill>
                <a:effectLst/>
                <a:latin typeface="Inter"/>
              </a:rPr>
              <a:t>El proyecto en Xamarin.Forms desarrolla una aplicación móvil para visualizar y buscar vehículos en venta. Los temas clave abordados incluyen: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sz="2000" b="0" i="0" u="none" strike="noStrike" cap="none" normalizeH="0" baseline="0" dirty="0">
              <a:ln>
                <a:noFill/>
              </a:ln>
              <a:solidFill>
                <a:schemeClr val="tx1"/>
              </a:solidFill>
              <a:effectLst/>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HttpClient</a:t>
            </a:r>
            <a:r>
              <a:rPr kumimoji="0" lang="es-DO" altLang="es-DO" b="0" i="0" u="none" strike="noStrike" cap="none" normalizeH="0" baseline="0" dirty="0">
                <a:ln>
                  <a:noFill/>
                </a:ln>
                <a:solidFill>
                  <a:schemeClr val="tx1"/>
                </a:solidFill>
                <a:effectLst/>
                <a:latin typeface="Inter"/>
              </a:rPr>
              <a:t>: Realización de solicitudes HTTP asíncronas para obtener datos JSON.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Deserialización de JSON</a:t>
            </a:r>
            <a:r>
              <a:rPr kumimoji="0" lang="es-DO" altLang="es-DO" b="0" i="0" u="none" strike="noStrike" cap="none" normalizeH="0" baseline="0" dirty="0">
                <a:ln>
                  <a:noFill/>
                </a:ln>
                <a:solidFill>
                  <a:schemeClr val="tx1"/>
                </a:solidFill>
                <a:effectLst/>
                <a:latin typeface="Inter"/>
              </a:rPr>
              <a:t>: Conversión de datos JSON en objetos C# utilizando </a:t>
            </a:r>
            <a:r>
              <a:rPr kumimoji="0" lang="es-DO" altLang="es-DO" b="0" i="0" u="none" strike="noStrike" cap="none" normalizeH="0" baseline="0" dirty="0">
                <a:ln>
                  <a:noFill/>
                </a:ln>
                <a:solidFill>
                  <a:schemeClr val="tx1"/>
                </a:solidFill>
                <a:effectLst/>
                <a:latin typeface="var(--default-mono-font-family,ui-monospace,SFMono-Regular,Menlo,Monaco,Consolas,&quot;Liberation Mono&quot;,&quot;Courier New&quot;,monospace)"/>
              </a:rPr>
              <a:t>Newtonsoft.Json</a:t>
            </a:r>
            <a:r>
              <a:rPr kumimoji="0" lang="es-DO" altLang="es-DO" b="0" i="0" u="none" strike="noStrike" cap="none" normalizeH="0" baseline="0" dirty="0">
                <a:ln>
                  <a:noFill/>
                </a:ln>
                <a:solidFill>
                  <a:schemeClr val="tx1"/>
                </a:solidFill>
                <a:effectLst/>
                <a:latin typeface="Inter"/>
              </a:rPr>
              <a: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ObservableCollection</a:t>
            </a:r>
            <a:r>
              <a:rPr kumimoji="0" lang="es-DO" altLang="es-DO" b="0" i="0" u="none" strike="noStrike" cap="none" normalizeH="0" baseline="0" dirty="0">
                <a:ln>
                  <a:noFill/>
                </a:ln>
                <a:solidFill>
                  <a:schemeClr val="tx1"/>
                </a:solidFill>
                <a:effectLst/>
                <a:latin typeface="Inter"/>
              </a:rPr>
              <a:t>: Manejo de colecciones observables para actualizar dinámicamente la interfaz de usuario.</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Filtrado en Tiempo Real</a:t>
            </a:r>
            <a:r>
              <a:rPr kumimoji="0" lang="es-DO" altLang="es-DO" b="0" i="0" u="none" strike="noStrike" cap="none" normalizeH="0" baseline="0" dirty="0">
                <a:ln>
                  <a:noFill/>
                </a:ln>
                <a:solidFill>
                  <a:schemeClr val="tx1"/>
                </a:solidFill>
                <a:effectLst/>
                <a:latin typeface="Inter"/>
              </a:rPr>
              <a:t>: Implementación de búsqueda en tiempo real para filtrar vehículos por marca o tipo.</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b="1" i="0" u="none" strike="noStrike" cap="none" normalizeH="0" baseline="0" dirty="0">
                <a:ln>
                  <a:noFill/>
                </a:ln>
                <a:solidFill>
                  <a:schemeClr val="tx1"/>
                </a:solidFill>
                <a:effectLst/>
                <a:latin typeface="Inter"/>
              </a:rPr>
              <a:t>Interfaz de Usuario con XAML</a:t>
            </a:r>
            <a:r>
              <a:rPr kumimoji="0" lang="es-DO" altLang="es-DO" b="0" i="0" u="none" strike="noStrike" cap="none" normalizeH="0" baseline="0" dirty="0">
                <a:ln>
                  <a:noFill/>
                </a:ln>
                <a:solidFill>
                  <a:schemeClr val="tx1"/>
                </a:solidFill>
                <a:effectLst/>
                <a:latin typeface="Inter"/>
              </a:rPr>
              <a:t>: Diseño de la UI utilizando XAML y enlaces de datos para mostrar información de vehículos.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sz="2000" b="1" i="0" u="none" strike="noStrike" cap="none" normalizeH="0" baseline="0" dirty="0">
              <a:ln>
                <a:noFill/>
              </a:ln>
              <a:solidFill>
                <a:schemeClr val="tx1"/>
              </a:solidFill>
              <a:effectLst/>
              <a:latin typeface="Inte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2000" b="1" i="0" u="sng" strike="noStrike" cap="none" normalizeH="0" baseline="0" dirty="0">
                <a:ln>
                  <a:noFill/>
                </a:ln>
                <a:solidFill>
                  <a:schemeClr val="tx1"/>
                </a:solidFill>
                <a:effectLst>
                  <a:outerShdw blurRad="38100" dist="38100" dir="2700000" algn="tl">
                    <a:srgbClr val="000000">
                      <a:alpha val="43137"/>
                    </a:srgbClr>
                  </a:outerShdw>
                </a:effectLst>
                <a:latin typeface="Inter"/>
              </a:rPr>
              <a:t>Aprendizajes: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2000" b="1" i="0" u="none" strike="noStrike" cap="none" normalizeH="0" baseline="0" dirty="0">
                <a:ln>
                  <a:noFill/>
                </a:ln>
                <a:solidFill>
                  <a:schemeClr val="tx1"/>
                </a:solidFill>
                <a:effectLst/>
                <a:latin typeface="Inter"/>
              </a:rPr>
              <a:t>Programación Asíncrona</a:t>
            </a:r>
            <a:r>
              <a:rPr kumimoji="0" lang="es-DO" altLang="es-DO" sz="2000" b="0" i="0" u="none" strike="noStrike" cap="none" normalizeH="0" baseline="0" dirty="0">
                <a:ln>
                  <a:noFill/>
                </a:ln>
                <a:solidFill>
                  <a:schemeClr val="tx1"/>
                </a:solidFill>
                <a:effectLst/>
                <a:latin typeface="Inter"/>
              </a:rPr>
              <a:t>: Uso de </a:t>
            </a:r>
            <a:r>
              <a:rPr kumimoji="0" lang="es-DO" altLang="es-DO" sz="2000" b="0" i="0" u="none" strike="noStrike" cap="none" normalizeH="0" baseline="0" dirty="0">
                <a:ln>
                  <a:noFill/>
                </a:ln>
                <a:solidFill>
                  <a:schemeClr val="tx1"/>
                </a:solidFill>
                <a:effectLst/>
                <a:latin typeface="var(--default-mono-font-family,ui-monospace,SFMono-Regular,Menlo,Monaco,Consolas,&quot;Liberation Mono&quot;,&quot;Courier New&quot;,monospace)"/>
              </a:rPr>
              <a:t>async</a:t>
            </a:r>
            <a:r>
              <a:rPr kumimoji="0" lang="es-DO" altLang="es-DO" sz="2000" b="0" i="0" u="none" strike="noStrike" cap="none" normalizeH="0" baseline="0" dirty="0">
                <a:ln>
                  <a:noFill/>
                </a:ln>
                <a:solidFill>
                  <a:schemeClr val="tx1"/>
                </a:solidFill>
                <a:effectLst/>
                <a:latin typeface="Inter"/>
              </a:rPr>
              <a:t> y </a:t>
            </a:r>
            <a:r>
              <a:rPr kumimoji="0" lang="es-DO" altLang="es-DO" sz="2000" b="0" i="0" u="none" strike="noStrike" cap="none" normalizeH="0" baseline="0" dirty="0">
                <a:ln>
                  <a:noFill/>
                </a:ln>
                <a:solidFill>
                  <a:schemeClr val="tx1"/>
                </a:solidFill>
                <a:effectLst/>
                <a:latin typeface="var(--default-mono-font-family,ui-monospace,SFMono-Regular,Menlo,Monaco,Consolas,&quot;Liberation Mono&quot;,&quot;Courier New&quot;,monospace)"/>
              </a:rPr>
              <a:t>await</a:t>
            </a:r>
            <a:r>
              <a:rPr kumimoji="0" lang="es-DO" altLang="es-DO" sz="2000" b="0" i="0" u="none" strike="noStrike" cap="none" normalizeH="0" baseline="0" dirty="0">
                <a:ln>
                  <a:noFill/>
                </a:ln>
                <a:solidFill>
                  <a:schemeClr val="tx1"/>
                </a:solidFill>
                <a:effectLst/>
                <a:latin typeface="Inter"/>
              </a:rPr>
              <a:t> para operaciones no bloqueantes.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2000" b="1" i="0" u="none" strike="noStrike" cap="none" normalizeH="0" baseline="0" dirty="0">
                <a:ln>
                  <a:noFill/>
                </a:ln>
                <a:solidFill>
                  <a:schemeClr val="tx1"/>
                </a:solidFill>
                <a:effectLst/>
                <a:latin typeface="Inter"/>
              </a:rPr>
              <a:t>Manejo de Datos</a:t>
            </a:r>
            <a:r>
              <a:rPr kumimoji="0" lang="es-DO" altLang="es-DO" sz="2000" b="0" i="0" u="none" strike="noStrike" cap="none" normalizeH="0" baseline="0" dirty="0">
                <a:ln>
                  <a:noFill/>
                </a:ln>
                <a:solidFill>
                  <a:schemeClr val="tx1"/>
                </a:solidFill>
                <a:effectLst/>
                <a:latin typeface="Inter"/>
              </a:rPr>
              <a:t>: Deserialización y manipulación de datos JSON.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2000" b="1" i="0" u="none" strike="noStrike" cap="none" normalizeH="0" baseline="0" dirty="0">
                <a:ln>
                  <a:noFill/>
                </a:ln>
                <a:solidFill>
                  <a:schemeClr val="tx1"/>
                </a:solidFill>
                <a:effectLst/>
                <a:latin typeface="Inter"/>
              </a:rPr>
              <a:t>Vinculación de Datos</a:t>
            </a:r>
            <a:r>
              <a:rPr kumimoji="0" lang="es-DO" altLang="es-DO" sz="2000" b="0" i="0" u="none" strike="noStrike" cap="none" normalizeH="0" baseline="0" dirty="0">
                <a:ln>
                  <a:noFill/>
                </a:ln>
                <a:solidFill>
                  <a:schemeClr val="tx1"/>
                </a:solidFill>
                <a:effectLst/>
                <a:latin typeface="Inter"/>
              </a:rPr>
              <a:t>: Uso de </a:t>
            </a:r>
            <a:r>
              <a:rPr kumimoji="0" lang="es-DO" altLang="es-DO" sz="2000" b="0" i="0" u="none" strike="noStrike" cap="none" normalizeH="0" baseline="0" dirty="0">
                <a:ln>
                  <a:noFill/>
                </a:ln>
                <a:solidFill>
                  <a:schemeClr val="tx1"/>
                </a:solidFill>
                <a:effectLst/>
                <a:latin typeface="var(--default-mono-font-family,ui-monospace,SFMono-Regular,Menlo,Monaco,Consolas,&quot;Liberation Mono&quot;,&quot;Courier New&quot;,monospace)"/>
              </a:rPr>
              <a:t>ObservableCollection</a:t>
            </a:r>
            <a:r>
              <a:rPr kumimoji="0" lang="es-DO" altLang="es-DO" sz="2000" b="0" i="0" u="none" strike="noStrike" cap="none" normalizeH="0" baseline="0" dirty="0">
                <a:ln>
                  <a:noFill/>
                </a:ln>
                <a:solidFill>
                  <a:schemeClr val="tx1"/>
                </a:solidFill>
                <a:effectLst/>
                <a:latin typeface="Inter"/>
              </a:rPr>
              <a:t> para actualizar la UI automáticamente.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2000" b="1" i="0" u="none" strike="noStrike" cap="none" normalizeH="0" baseline="0" dirty="0">
                <a:ln>
                  <a:noFill/>
                </a:ln>
                <a:solidFill>
                  <a:schemeClr val="tx1"/>
                </a:solidFill>
                <a:effectLst/>
                <a:latin typeface="Inter"/>
              </a:rPr>
              <a:t>Diseño de UI</a:t>
            </a:r>
            <a:r>
              <a:rPr kumimoji="0" lang="es-DO" altLang="es-DO" sz="2000" b="0" i="0" u="none" strike="noStrike" cap="none" normalizeH="0" baseline="0" dirty="0">
                <a:ln>
                  <a:noFill/>
                </a:ln>
                <a:solidFill>
                  <a:schemeClr val="tx1"/>
                </a:solidFill>
                <a:effectLst/>
                <a:latin typeface="Inter"/>
              </a:rPr>
              <a:t>: Creación de interfaces intuitivas y funcionales con XAML.</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2000" b="0" i="0" u="none" strike="noStrike" cap="none" normalizeH="0" baseline="0" dirty="0">
                <a:ln>
                  <a:noFill/>
                </a:ln>
                <a:solidFill>
                  <a:schemeClr val="tx1"/>
                </a:solidFill>
                <a:effectLst/>
                <a:latin typeface="Inter"/>
              </a:rPr>
              <a:t>Este proyecto proporciona una base sólida para el desarrollo de aplicaciones móviles eficientes y dinámicas.</a:t>
            </a:r>
            <a:endParaRPr kumimoji="0" lang="es-DO" altLang="es-DO"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3599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52547" y="1821744"/>
            <a:ext cx="3405053" cy="4524315"/>
          </a:xfrm>
          <a:prstGeom prst="rect">
            <a:avLst/>
          </a:prstGeom>
          <a:noFill/>
        </p:spPr>
        <p:txBody>
          <a:bodyPr wrap="square" rtlCol="0">
            <a:spAutoFit/>
          </a:bodyPr>
          <a:lstStyle/>
          <a:p>
            <a:pPr algn="ctr"/>
            <a:r>
              <a:rPr lang="en-US" sz="3200" b="1" dirty="0">
                <a:solidFill>
                  <a:srgbClr val="000000"/>
                </a:solidFill>
              </a:rPr>
              <a:t>Hacer tu Aplicacion utilizando el concepto que quieras, puede este ser productos, deportes, peliculas, video juegos, etc.</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326848" y="1593600"/>
            <a:ext cx="3612604" cy="4524315"/>
          </a:xfrm>
          <a:prstGeom prst="rect">
            <a:avLst/>
          </a:prstGeom>
          <a:noFill/>
        </p:spPr>
        <p:txBody>
          <a:bodyPr wrap="square">
            <a:spAutoFit/>
          </a:bodyPr>
          <a:lstStyle/>
          <a:p>
            <a:pPr algn="ctr"/>
            <a:r>
              <a:rPr lang="en-US" sz="3200" b="1" dirty="0">
                <a:solidFill>
                  <a:srgbClr val="000000"/>
                </a:solidFill>
              </a:rPr>
              <a:t>Y Aplicarlo la logica vista tanto en la Interfaz con XAML, y la logica con C#. Mejorarlo y Ponte ese reto, veamos que tanto puedes hacer, incentive tu creatividad.</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C562A3-4AAB-4EB6-9B5B-BBBC80E4CFDC}"/>
              </a:ext>
            </a:extLst>
          </p:cNvPr>
          <p:cNvPicPr>
            <a:picLocks noChangeAspect="1"/>
          </p:cNvPicPr>
          <p:nvPr/>
        </p:nvPicPr>
        <p:blipFill>
          <a:blip r:embed="rId2"/>
          <a:stretch>
            <a:fillRect/>
          </a:stretch>
        </p:blipFill>
        <p:spPr>
          <a:xfrm>
            <a:off x="7689555" y="2837780"/>
            <a:ext cx="2954771" cy="1089943"/>
          </a:xfrm>
          <a:prstGeom prst="rect">
            <a:avLst/>
          </a:prstGeom>
        </p:spPr>
      </p:pic>
      <p:pic>
        <p:nvPicPr>
          <p:cNvPr id="3" name="Picture 2" descr="Mistral AI logo transparent PNG - StickPNG">
            <a:extLst>
              <a:ext uri="{FF2B5EF4-FFF2-40B4-BE49-F238E27FC236}">
                <a16:creationId xmlns:a16="http://schemas.microsoft.com/office/drawing/2014/main" id="{DFC93352-0033-4D5F-99D9-CC73DE59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072" y="4316892"/>
            <a:ext cx="3584262" cy="11695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7662D66-90AF-4FF6-A764-9590D67C8891}"/>
              </a:ext>
            </a:extLst>
          </p:cNvPr>
          <p:cNvPicPr>
            <a:picLocks noChangeAspect="1"/>
          </p:cNvPicPr>
          <p:nvPr/>
        </p:nvPicPr>
        <p:blipFill>
          <a:blip r:embed="rId4"/>
          <a:stretch>
            <a:fillRect/>
          </a:stretch>
        </p:blipFill>
        <p:spPr>
          <a:xfrm>
            <a:off x="1543627" y="4602306"/>
            <a:ext cx="4182465" cy="884117"/>
          </a:xfrm>
          <a:prstGeom prst="rect">
            <a:avLst/>
          </a:prstGeom>
        </p:spPr>
      </p:pic>
      <p:pic>
        <p:nvPicPr>
          <p:cNvPr id="5" name="Imagen 4">
            <a:extLst>
              <a:ext uri="{FF2B5EF4-FFF2-40B4-BE49-F238E27FC236}">
                <a16:creationId xmlns:a16="http://schemas.microsoft.com/office/drawing/2014/main" id="{8082B6D6-7810-4F5B-AC47-24FA21435FD1}"/>
              </a:ext>
            </a:extLst>
          </p:cNvPr>
          <p:cNvPicPr>
            <a:picLocks noChangeAspect="1"/>
          </p:cNvPicPr>
          <p:nvPr/>
        </p:nvPicPr>
        <p:blipFill rotWithShape="1">
          <a:blip r:embed="rId5"/>
          <a:srcRect t="31515" b="31394"/>
          <a:stretch/>
        </p:blipFill>
        <p:spPr>
          <a:xfrm>
            <a:off x="1577136" y="1961929"/>
            <a:ext cx="4220810" cy="977759"/>
          </a:xfrm>
          <a:prstGeom prst="rect">
            <a:avLst/>
          </a:prstGeom>
        </p:spPr>
      </p:pic>
      <p:pic>
        <p:nvPicPr>
          <p:cNvPr id="6" name="Picture 2">
            <a:extLst>
              <a:ext uri="{FF2B5EF4-FFF2-40B4-BE49-F238E27FC236}">
                <a16:creationId xmlns:a16="http://schemas.microsoft.com/office/drawing/2014/main" id="{E5FF381A-996A-4218-813C-E33CEF7CB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623" y="5781553"/>
            <a:ext cx="2954771" cy="637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60EAF7D-D8CF-4552-96DF-1B2BF39AB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457" y="5655190"/>
            <a:ext cx="3702711" cy="8903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QwenLM/Qwen2.5: Qwen2.5 is the large language model series  developed by Qwen team, Alibaba Cloud.">
            <a:extLst>
              <a:ext uri="{FF2B5EF4-FFF2-40B4-BE49-F238E27FC236}">
                <a16:creationId xmlns:a16="http://schemas.microsoft.com/office/drawing/2014/main" id="{DE3C2E96-90B1-43F0-9CF2-A1778B3FC5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7136" y="2927650"/>
            <a:ext cx="4354908" cy="152709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ok Logo Analysis: The New Rebellious AI bot of Elon Musk">
            <a:extLst>
              <a:ext uri="{FF2B5EF4-FFF2-40B4-BE49-F238E27FC236}">
                <a16:creationId xmlns:a16="http://schemas.microsoft.com/office/drawing/2014/main" id="{FA7A55E6-7F66-4E58-BD42-73BCF838D9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457" y="1658612"/>
            <a:ext cx="3442552" cy="117916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429720E-6781-4905-9C76-F0934607D61E}"/>
              </a:ext>
            </a:extLst>
          </p:cNvPr>
          <p:cNvSpPr txBox="1"/>
          <p:nvPr/>
        </p:nvSpPr>
        <p:spPr>
          <a:xfrm>
            <a:off x="289539" y="97139"/>
            <a:ext cx="11728289" cy="1569660"/>
          </a:xfrm>
          <a:prstGeom prst="rect">
            <a:avLst/>
          </a:prstGeom>
          <a:noFill/>
        </p:spPr>
        <p:txBody>
          <a:bodyPr wrap="square" rtlCol="0">
            <a:spAutoFit/>
          </a:bodyPr>
          <a:lstStyle/>
          <a:p>
            <a:pPr algn="ctr"/>
            <a:r>
              <a:rPr lang="es-ES" sz="3200" dirty="0"/>
              <a:t>Recuerden puede utilizar cualquier Inteligencia Artificial para ayudarse, y ser mas creativos, crear nuevos proyectos y seguir aprendiendo.</a:t>
            </a:r>
            <a:endParaRPr lang="es-DO" sz="3200" dirty="0"/>
          </a:p>
        </p:txBody>
      </p:sp>
    </p:spTree>
    <p:extLst>
      <p:ext uri="{BB962C8B-B14F-4D97-AF65-F5344CB8AC3E}">
        <p14:creationId xmlns:p14="http://schemas.microsoft.com/office/powerpoint/2010/main" val="368621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Google Shape;217;p28"/>
          <p:cNvPicPr/>
          <p:nvPr/>
        </p:nvPicPr>
        <p:blipFill rotWithShape="1">
          <a:blip r:embed="rId2"/>
          <a:srcRect t="22349"/>
          <a:stretch/>
        </p:blipFill>
        <p:spPr>
          <a:xfrm>
            <a:off x="645641" y="1360979"/>
            <a:ext cx="5911240" cy="4115895"/>
          </a:xfrm>
          <a:prstGeom prst="rect">
            <a:avLst/>
          </a:prstGeom>
          <a:ln>
            <a:noFill/>
          </a:ln>
        </p:spPr>
      </p:pic>
      <p:pic>
        <p:nvPicPr>
          <p:cNvPr id="13314" name="Picture 2" descr="Resultado de imagen para emoji triste">
            <a:extLst>
              <a:ext uri="{FF2B5EF4-FFF2-40B4-BE49-F238E27FC236}">
                <a16:creationId xmlns:a16="http://schemas.microsoft.com/office/drawing/2014/main" id="{22DBDA0E-8297-4A96-B7BD-8CEAC3FC7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502" y="242835"/>
            <a:ext cx="1139598" cy="1139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5EF35-6AF2-4204-9402-D62AAF4991D0}"/>
              </a:ext>
            </a:extLst>
          </p:cNvPr>
          <p:cNvSpPr txBox="1"/>
          <p:nvPr/>
        </p:nvSpPr>
        <p:spPr>
          <a:xfrm>
            <a:off x="6738037" y="1487049"/>
            <a:ext cx="5313405" cy="1815882"/>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Programar duele y mucho, pero no te rindas, porque Tambien paga muy bien, pero my bien. 🤣😍✔💚</a:t>
            </a:r>
            <a:endParaRPr lang="es-DO" sz="2800" dirty="0">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2EC312CE-36F0-46B0-9F3F-51BF6DB29B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20890" y="3445647"/>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A6B0367-8224-4C81-AEAD-3BD9DE830A4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98742" y="3426597"/>
            <a:ext cx="25527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FA268F5-FC3A-AF41-CB86-0C20D220590F}"/>
              </a:ext>
            </a:extLst>
          </p:cNvPr>
          <p:cNvSpPr txBox="1"/>
          <p:nvPr/>
        </p:nvSpPr>
        <p:spPr>
          <a:xfrm>
            <a:off x="515161" y="5662650"/>
            <a:ext cx="6172200" cy="830997"/>
          </a:xfrm>
          <a:prstGeom prst="rect">
            <a:avLst/>
          </a:prstGeom>
          <a:noFill/>
        </p:spPr>
        <p:txBody>
          <a:bodyPr wrap="square" rtlCol="0">
            <a:spAutoFit/>
          </a:bodyPr>
          <a:lstStyle/>
          <a:p>
            <a:pPr algn="ctr"/>
            <a:r>
              <a:rPr lang="es-DO" sz="2400" b="1" dirty="0">
                <a:solidFill>
                  <a:srgbClr val="002060"/>
                </a:solidFill>
                <a:highlight>
                  <a:srgbClr val="FFFF00"/>
                </a:highlight>
              </a:rPr>
              <a:t>Pero esta Youtube, Udemy, Platzi, Develoteca con Oscar Uh, Victor Robles, Fazt</a:t>
            </a:r>
            <a:r>
              <a:rPr lang="en-US" sz="2400" b="1" dirty="0">
                <a:solidFill>
                  <a:srgbClr val="002060"/>
                </a:solidFill>
                <a:highlight>
                  <a:srgbClr val="FFFF00"/>
                </a:highlight>
              </a:rPr>
              <a:t>🤣🤣</a:t>
            </a:r>
            <a:r>
              <a:rPr lang="es-DO" sz="2400" b="1" dirty="0">
                <a:solidFill>
                  <a:srgbClr val="002060"/>
                </a:solidFill>
                <a:highlight>
                  <a:srgbClr val="FFFF00"/>
                </a:highlight>
              </a:rPr>
              <a:t> jejeje.</a:t>
            </a:r>
          </a:p>
        </p:txBody>
      </p:sp>
      <p:sp>
        <p:nvSpPr>
          <p:cNvPr id="6" name="CuadroTexto 5">
            <a:extLst>
              <a:ext uri="{FF2B5EF4-FFF2-40B4-BE49-F238E27FC236}">
                <a16:creationId xmlns:a16="http://schemas.microsoft.com/office/drawing/2014/main" id="{7EB61455-EE6B-A4F9-71F6-4AD5B6661C51}"/>
              </a:ext>
            </a:extLst>
          </p:cNvPr>
          <p:cNvSpPr txBox="1"/>
          <p:nvPr/>
        </p:nvSpPr>
        <p:spPr>
          <a:xfrm>
            <a:off x="371475" y="266610"/>
            <a:ext cx="7810500" cy="830997"/>
          </a:xfrm>
          <a:prstGeom prst="rect">
            <a:avLst/>
          </a:prstGeom>
          <a:noFill/>
        </p:spPr>
        <p:txBody>
          <a:bodyPr wrap="square" rtlCol="0">
            <a:spAutoFit/>
          </a:bodyPr>
          <a:lstStyle/>
          <a:p>
            <a:pPr algn="ctr"/>
            <a:r>
              <a:rPr lang="es-DO" sz="2400" b="1" dirty="0">
                <a:solidFill>
                  <a:srgbClr val="1B252E"/>
                </a:solidFill>
              </a:rPr>
              <a:t>Cuando le dices a tus amigos.</a:t>
            </a:r>
          </a:p>
          <a:p>
            <a:r>
              <a:rPr lang="es-DO" sz="2400" b="1" dirty="0">
                <a:solidFill>
                  <a:srgbClr val="1B252E"/>
                </a:solidFill>
              </a:rPr>
              <a:t>“La Universidad es Más Fácil, estudias lo que te gusta”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circle(in)">
                                      <p:cBhvr>
                                        <p:cTn id="7" dur="20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1000" fill="hold"/>
                                        <p:tgtEl>
                                          <p:spTgt spid="13314"/>
                                        </p:tgtEl>
                                        <p:attrNameLst>
                                          <p:attrName>ppt_w</p:attrName>
                                        </p:attrNameLst>
                                      </p:cBhvr>
                                      <p:tavLst>
                                        <p:tav tm="0">
                                          <p:val>
                                            <p:fltVal val="0"/>
                                          </p:val>
                                        </p:tav>
                                        <p:tav tm="100000">
                                          <p:val>
                                            <p:strVal val="#ppt_w"/>
                                          </p:val>
                                        </p:tav>
                                      </p:tavLst>
                                    </p:anim>
                                    <p:anim calcmode="lin" valueType="num">
                                      <p:cBhvr>
                                        <p:cTn id="13" dur="1000" fill="hold"/>
                                        <p:tgtEl>
                                          <p:spTgt spid="13314"/>
                                        </p:tgtEl>
                                        <p:attrNameLst>
                                          <p:attrName>ppt_h</p:attrName>
                                        </p:attrNameLst>
                                      </p:cBhvr>
                                      <p:tavLst>
                                        <p:tav tm="0">
                                          <p:val>
                                            <p:fltVal val="0"/>
                                          </p:val>
                                        </p:tav>
                                        <p:tav tm="100000">
                                          <p:val>
                                            <p:strVal val="#ppt_h"/>
                                          </p:val>
                                        </p:tav>
                                      </p:tavLst>
                                    </p:anim>
                                    <p:anim calcmode="lin" valueType="num">
                                      <p:cBhvr>
                                        <p:cTn id="14" dur="1000" fill="hold"/>
                                        <p:tgtEl>
                                          <p:spTgt spid="13314"/>
                                        </p:tgtEl>
                                        <p:attrNameLst>
                                          <p:attrName>style.rotation</p:attrName>
                                        </p:attrNameLst>
                                      </p:cBhvr>
                                      <p:tavLst>
                                        <p:tav tm="0">
                                          <p:val>
                                            <p:fltVal val="90"/>
                                          </p:val>
                                        </p:tav>
                                        <p:tav tm="100000">
                                          <p:val>
                                            <p:fltVal val="0"/>
                                          </p:val>
                                        </p:tav>
                                      </p:tavLst>
                                    </p:anim>
                                    <p:animEffect transition="in" filter="fade">
                                      <p:cBhvr>
                                        <p:cTn id="15" dur="1000"/>
                                        <p:tgtEl>
                                          <p:spTgt spid="133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down)">
                                      <p:cBhvr>
                                        <p:cTn id="26" dur="580">
                                          <p:stCondLst>
                                            <p:cond delay="0"/>
                                          </p:stCondLst>
                                        </p:cTn>
                                        <p:tgtEl>
                                          <p:spTgt spid="13316"/>
                                        </p:tgtEl>
                                      </p:cBhvr>
                                    </p:animEffect>
                                    <p:anim calcmode="lin" valueType="num">
                                      <p:cBhvr>
                                        <p:cTn id="27" dur="1822" tmFilter="0,0; 0.14,0.36; 0.43,0.73; 0.71,0.91; 1.0,1.0">
                                          <p:stCondLst>
                                            <p:cond delay="0"/>
                                          </p:stCondLst>
                                        </p:cTn>
                                        <p:tgtEl>
                                          <p:spTgt spid="133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33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33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33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33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3316"/>
                                        </p:tgtEl>
                                      </p:cBhvr>
                                      <p:to x="100000" y="60000"/>
                                    </p:animScale>
                                    <p:animScale>
                                      <p:cBhvr>
                                        <p:cTn id="33" dur="166" decel="50000">
                                          <p:stCondLst>
                                            <p:cond delay="676"/>
                                          </p:stCondLst>
                                        </p:cTn>
                                        <p:tgtEl>
                                          <p:spTgt spid="13316"/>
                                        </p:tgtEl>
                                      </p:cBhvr>
                                      <p:to x="100000" y="100000"/>
                                    </p:animScale>
                                    <p:animScale>
                                      <p:cBhvr>
                                        <p:cTn id="34" dur="26">
                                          <p:stCondLst>
                                            <p:cond delay="1312"/>
                                          </p:stCondLst>
                                        </p:cTn>
                                        <p:tgtEl>
                                          <p:spTgt spid="13316"/>
                                        </p:tgtEl>
                                      </p:cBhvr>
                                      <p:to x="100000" y="80000"/>
                                    </p:animScale>
                                    <p:animScale>
                                      <p:cBhvr>
                                        <p:cTn id="35" dur="166" decel="50000">
                                          <p:stCondLst>
                                            <p:cond delay="1338"/>
                                          </p:stCondLst>
                                        </p:cTn>
                                        <p:tgtEl>
                                          <p:spTgt spid="13316"/>
                                        </p:tgtEl>
                                      </p:cBhvr>
                                      <p:to x="100000" y="100000"/>
                                    </p:animScale>
                                    <p:animScale>
                                      <p:cBhvr>
                                        <p:cTn id="36" dur="26">
                                          <p:stCondLst>
                                            <p:cond delay="1642"/>
                                          </p:stCondLst>
                                        </p:cTn>
                                        <p:tgtEl>
                                          <p:spTgt spid="13316"/>
                                        </p:tgtEl>
                                      </p:cBhvr>
                                      <p:to x="100000" y="90000"/>
                                    </p:animScale>
                                    <p:animScale>
                                      <p:cBhvr>
                                        <p:cTn id="37" dur="166" decel="50000">
                                          <p:stCondLst>
                                            <p:cond delay="1668"/>
                                          </p:stCondLst>
                                        </p:cTn>
                                        <p:tgtEl>
                                          <p:spTgt spid="13316"/>
                                        </p:tgtEl>
                                      </p:cBhvr>
                                      <p:to x="100000" y="100000"/>
                                    </p:animScale>
                                    <p:animScale>
                                      <p:cBhvr>
                                        <p:cTn id="38" dur="26">
                                          <p:stCondLst>
                                            <p:cond delay="1808"/>
                                          </p:stCondLst>
                                        </p:cTn>
                                        <p:tgtEl>
                                          <p:spTgt spid="13316"/>
                                        </p:tgtEl>
                                      </p:cBhvr>
                                      <p:to x="100000" y="95000"/>
                                    </p:animScale>
                                    <p:animScale>
                                      <p:cBhvr>
                                        <p:cTn id="39" dur="166" decel="50000">
                                          <p:stCondLst>
                                            <p:cond delay="1834"/>
                                          </p:stCondLst>
                                        </p:cTn>
                                        <p:tgtEl>
                                          <p:spTgt spid="1331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3318"/>
                                        </p:tgtEl>
                                        <p:attrNameLst>
                                          <p:attrName>style.visibility</p:attrName>
                                        </p:attrNameLst>
                                      </p:cBhvr>
                                      <p:to>
                                        <p:strVal val="visible"/>
                                      </p:to>
                                    </p:set>
                                    <p:animEffect transition="in" filter="wipe(down)">
                                      <p:cBhvr>
                                        <p:cTn id="44" dur="580">
                                          <p:stCondLst>
                                            <p:cond delay="0"/>
                                          </p:stCondLst>
                                        </p:cTn>
                                        <p:tgtEl>
                                          <p:spTgt spid="13318"/>
                                        </p:tgtEl>
                                      </p:cBhvr>
                                    </p:animEffect>
                                    <p:anim calcmode="lin" valueType="num">
                                      <p:cBhvr>
                                        <p:cTn id="45" dur="1822" tmFilter="0,0; 0.14,0.36; 0.43,0.73; 0.71,0.91; 1.0,1.0">
                                          <p:stCondLst>
                                            <p:cond delay="0"/>
                                          </p:stCondLst>
                                        </p:cTn>
                                        <p:tgtEl>
                                          <p:spTgt spid="1331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331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331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331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3318"/>
                                        </p:tgtEl>
                                        <p:attrNameLst>
                                          <p:attrName>ppt_y</p:attrName>
                                        </p:attrNameLst>
                                      </p:cBhvr>
                                      <p:tavLst>
                                        <p:tav tm="0" fmla="#ppt_y-sin(pi*$)/81">
                                          <p:val>
                                            <p:fltVal val="0"/>
                                          </p:val>
                                        </p:tav>
                                        <p:tav tm="100000">
                                          <p:val>
                                            <p:fltVal val="1"/>
                                          </p:val>
                                        </p:tav>
                                      </p:tavLst>
                                    </p:anim>
                                    <p:animScale>
                                      <p:cBhvr>
                                        <p:cTn id="50" dur="26">
                                          <p:stCondLst>
                                            <p:cond delay="650"/>
                                          </p:stCondLst>
                                        </p:cTn>
                                        <p:tgtEl>
                                          <p:spTgt spid="13318"/>
                                        </p:tgtEl>
                                      </p:cBhvr>
                                      <p:to x="100000" y="60000"/>
                                    </p:animScale>
                                    <p:animScale>
                                      <p:cBhvr>
                                        <p:cTn id="51" dur="166" decel="50000">
                                          <p:stCondLst>
                                            <p:cond delay="676"/>
                                          </p:stCondLst>
                                        </p:cTn>
                                        <p:tgtEl>
                                          <p:spTgt spid="13318"/>
                                        </p:tgtEl>
                                      </p:cBhvr>
                                      <p:to x="100000" y="100000"/>
                                    </p:animScale>
                                    <p:animScale>
                                      <p:cBhvr>
                                        <p:cTn id="52" dur="26">
                                          <p:stCondLst>
                                            <p:cond delay="1312"/>
                                          </p:stCondLst>
                                        </p:cTn>
                                        <p:tgtEl>
                                          <p:spTgt spid="13318"/>
                                        </p:tgtEl>
                                      </p:cBhvr>
                                      <p:to x="100000" y="80000"/>
                                    </p:animScale>
                                    <p:animScale>
                                      <p:cBhvr>
                                        <p:cTn id="53" dur="166" decel="50000">
                                          <p:stCondLst>
                                            <p:cond delay="1338"/>
                                          </p:stCondLst>
                                        </p:cTn>
                                        <p:tgtEl>
                                          <p:spTgt spid="13318"/>
                                        </p:tgtEl>
                                      </p:cBhvr>
                                      <p:to x="100000" y="100000"/>
                                    </p:animScale>
                                    <p:animScale>
                                      <p:cBhvr>
                                        <p:cTn id="54" dur="26">
                                          <p:stCondLst>
                                            <p:cond delay="1642"/>
                                          </p:stCondLst>
                                        </p:cTn>
                                        <p:tgtEl>
                                          <p:spTgt spid="13318"/>
                                        </p:tgtEl>
                                      </p:cBhvr>
                                      <p:to x="100000" y="90000"/>
                                    </p:animScale>
                                    <p:animScale>
                                      <p:cBhvr>
                                        <p:cTn id="55" dur="166" decel="50000">
                                          <p:stCondLst>
                                            <p:cond delay="1668"/>
                                          </p:stCondLst>
                                        </p:cTn>
                                        <p:tgtEl>
                                          <p:spTgt spid="13318"/>
                                        </p:tgtEl>
                                      </p:cBhvr>
                                      <p:to x="100000" y="100000"/>
                                    </p:animScale>
                                    <p:animScale>
                                      <p:cBhvr>
                                        <p:cTn id="56" dur="26">
                                          <p:stCondLst>
                                            <p:cond delay="1808"/>
                                          </p:stCondLst>
                                        </p:cTn>
                                        <p:tgtEl>
                                          <p:spTgt spid="13318"/>
                                        </p:tgtEl>
                                      </p:cBhvr>
                                      <p:to x="100000" y="95000"/>
                                    </p:animScale>
                                    <p:animScale>
                                      <p:cBhvr>
                                        <p:cTn id="57" dur="166" decel="50000">
                                          <p:stCondLst>
                                            <p:cond delay="1834"/>
                                          </p:stCondLst>
                                        </p:cTn>
                                        <p:tgtEl>
                                          <p:spTgt spid="133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3775</Words>
  <Application>Microsoft Office PowerPoint</Application>
  <PresentationFormat>Panorámica</PresentationFormat>
  <Paragraphs>376</Paragraphs>
  <Slides>26</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26</vt:i4>
      </vt:variant>
    </vt:vector>
  </HeadingPairs>
  <TitlesOfParts>
    <vt:vector size="40" baseType="lpstr">
      <vt:lpstr>72 Condensed</vt:lpstr>
      <vt:lpstr>Alegreya Sans</vt:lpstr>
      <vt:lpstr>Arial</vt:lpstr>
      <vt:lpstr>Calibri</vt:lpstr>
      <vt:lpstr>Calibri Light</vt:lpstr>
      <vt:lpstr>Cascadia Mono</vt:lpstr>
      <vt:lpstr>cooper_hewittmedium</vt:lpstr>
      <vt:lpstr>Inter</vt:lpstr>
      <vt:lpstr>Lato</vt:lpstr>
      <vt:lpstr>Space Grotesk</vt:lpstr>
      <vt:lpstr>Times New Roman</vt:lpstr>
      <vt:lpstr>var(--default-mono-font-family,ui-monospace,SFMono-Regular,Menlo,Monaco,Consolas,"Liberation Mono","Courier New",monospace)</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24</cp:revision>
  <dcterms:created xsi:type="dcterms:W3CDTF">2025-03-11T17:57:10Z</dcterms:created>
  <dcterms:modified xsi:type="dcterms:W3CDTF">2025-04-04T17:32:11Z</dcterms:modified>
</cp:coreProperties>
</file>